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Inter" panose="020B0604020202020204" charset="0"/>
      <p:regular r:id="rId23"/>
      <p:bold r:id="rId24"/>
      <p:italic r:id="rId25"/>
      <p:boldItalic r:id="rId26"/>
    </p:embeddedFont>
    <p:embeddedFont>
      <p:font typeface="Inter Light" panose="020B0604020202020204" charset="0"/>
      <p:regular r:id="rId27"/>
      <p:bold r:id="rId28"/>
      <p:italic r:id="rId29"/>
      <p:boldItalic r:id="rId30"/>
    </p:embeddedFont>
    <p:embeddedFont>
      <p:font typeface="Inter SemiBold" panose="020B0604020202020204" charset="0"/>
      <p:regular r:id="rId31"/>
      <p:bold r:id="rId32"/>
      <p:italic r:id="rId33"/>
      <p:boldItalic r:id="rId34"/>
    </p:embeddedFont>
    <p:embeddedFont>
      <p:font typeface="Roboto Mono" panose="00000009000000000000"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333d0d0b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333d0d0b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333d0d0bd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333d0d0bd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333d0d0bdc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333d0d0bdc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333d0d0bdc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333d0d0bdc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333d0d0bdc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333d0d0bdc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33d0d0bdc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333d0d0bdc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333d0d0bdc_1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333d0d0bdc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333d0d0bdc_1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333d0d0bd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33d0d0bdc_1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33d0d0bdc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333d0d0bdc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333d0d0bdc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333d0d0bdc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33d0d0bdc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33d0d0bdc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33d0d0bdc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333d0d0bdc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333d0d0bdc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33d0d0bdc_1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33d0d0bdc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33d0d0bdc_1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33d0d0bdc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33d0d0bdc_1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33d0d0bdc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333d0d0bdc_1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333d0d0bdc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333d0d0bdc_1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333d0d0bdc_1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333d0d0bdc_1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333d0d0bdc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333d0d0bd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333d0d0bd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sp>
      <p:sp>
        <p:nvSpPr>
          <p:cNvPr id="302" name="Google Shape;302;p37"/>
          <p:cNvSpPr>
            <a:spLocks noGrp="1"/>
          </p:cNvSpPr>
          <p:nvPr>
            <p:ph type="pic" idx="3"/>
          </p:nvPr>
        </p:nvSpPr>
        <p:spPr>
          <a:xfrm>
            <a:off x="311725" y="1133300"/>
            <a:ext cx="4027500" cy="2392800"/>
          </a:xfrm>
          <a:prstGeom prst="rect">
            <a:avLst/>
          </a:prstGeom>
          <a:noFill/>
          <a:ln>
            <a:noFill/>
          </a:ln>
        </p:spPr>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sp>
      <p:sp>
        <p:nvSpPr>
          <p:cNvPr id="311" name="Google Shape;311;p38"/>
          <p:cNvSpPr>
            <a:spLocks noGrp="1"/>
          </p:cNvSpPr>
          <p:nvPr>
            <p:ph type="pic" idx="3"/>
          </p:nvPr>
        </p:nvSpPr>
        <p:spPr>
          <a:xfrm>
            <a:off x="311725" y="1128325"/>
            <a:ext cx="2627100" cy="2273100"/>
          </a:xfrm>
          <a:prstGeom prst="rect">
            <a:avLst/>
          </a:prstGeom>
          <a:noFill/>
          <a:ln>
            <a:noFill/>
          </a:ln>
        </p:spPr>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sp>
      <p:sp>
        <p:nvSpPr>
          <p:cNvPr id="314" name="Google Shape;314;p3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9" name="Google Shape;59;p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YpBWBWJYwoXE3WiqKxxOcBtV5wVB1GnZ/view"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hopesb/student-depression-datase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sldNum" idx="12"/>
          </p:nvPr>
        </p:nvSpPr>
        <p:spPr>
          <a:xfrm>
            <a:off x="8515258" y="4128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340" name="Google Shape;340;p41"/>
          <p:cNvSpPr txBox="1">
            <a:spLocks noGrp="1"/>
          </p:cNvSpPr>
          <p:nvPr>
            <p:ph type="title"/>
          </p:nvPr>
        </p:nvSpPr>
        <p:spPr>
          <a:xfrm>
            <a:off x="485050" y="526875"/>
            <a:ext cx="6371700" cy="21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u="sng"/>
              <a:t>Predicting Depression in Students Using Machine Learning</a:t>
            </a:r>
            <a:endParaRPr sz="3400" u="sng"/>
          </a:p>
        </p:txBody>
      </p:sp>
      <p:sp>
        <p:nvSpPr>
          <p:cNvPr id="341" name="Google Shape;341;p41"/>
          <p:cNvSpPr txBox="1">
            <a:spLocks noGrp="1"/>
          </p:cNvSpPr>
          <p:nvPr>
            <p:ph type="title" idx="2"/>
          </p:nvPr>
        </p:nvSpPr>
        <p:spPr>
          <a:xfrm>
            <a:off x="848625" y="2174475"/>
            <a:ext cx="48744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Data-Driven Approach to Identify Key Predictors</a:t>
            </a:r>
            <a:endParaRPr/>
          </a:p>
          <a:p>
            <a:pPr marL="0" lvl="0" indent="0" algn="l" rtl="0">
              <a:spcBef>
                <a:spcPts val="0"/>
              </a:spcBef>
              <a:spcAft>
                <a:spcPts val="0"/>
              </a:spcAft>
              <a:buNone/>
            </a:pPr>
            <a:endParaRPr/>
          </a:p>
          <a:p>
            <a:pPr marL="0" lvl="0" indent="0" algn="l" rtl="0">
              <a:spcBef>
                <a:spcPts val="0"/>
              </a:spcBef>
              <a:spcAft>
                <a:spcPts val="0"/>
              </a:spcAft>
              <a:buNone/>
            </a:pPr>
            <a:r>
              <a:rPr lang="en"/>
              <a:t>By: Charbel Maroun and Aly Masani</a:t>
            </a:r>
            <a:endParaRPr/>
          </a:p>
        </p:txBody>
      </p:sp>
      <p:pic>
        <p:nvPicPr>
          <p:cNvPr id="342" name="Google Shape;342;p41"/>
          <p:cNvPicPr preferRelativeResize="0"/>
          <p:nvPr/>
        </p:nvPicPr>
        <p:blipFill>
          <a:blip r:embed="rId3">
            <a:alphaModFix/>
          </a:blip>
          <a:stretch>
            <a:fillRect/>
          </a:stretch>
        </p:blipFill>
        <p:spPr>
          <a:xfrm>
            <a:off x="6268975" y="1191900"/>
            <a:ext cx="2387700" cy="238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435" name="Google Shape;435;p50"/>
          <p:cNvSpPr txBox="1">
            <a:spLocks noGrp="1"/>
          </p:cNvSpPr>
          <p:nvPr>
            <p:ph type="title"/>
          </p:nvPr>
        </p:nvSpPr>
        <p:spPr>
          <a:xfrm>
            <a:off x="2294075" y="168150"/>
            <a:ext cx="4418100" cy="71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t>ML Models - 1</a:t>
            </a:r>
            <a:endParaRPr sz="3400"/>
          </a:p>
        </p:txBody>
      </p:sp>
      <p:sp>
        <p:nvSpPr>
          <p:cNvPr id="436" name="Google Shape;436;p50"/>
          <p:cNvSpPr txBox="1">
            <a:spLocks noGrp="1"/>
          </p:cNvSpPr>
          <p:nvPr>
            <p:ph type="sldNum" idx="3"/>
          </p:nvPr>
        </p:nvSpPr>
        <p:spPr>
          <a:xfrm>
            <a:off x="412922" y="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10</a:t>
            </a:fld>
            <a:endParaRPr/>
          </a:p>
        </p:txBody>
      </p:sp>
      <p:sp>
        <p:nvSpPr>
          <p:cNvPr id="437" name="Google Shape;437;p50"/>
          <p:cNvSpPr txBox="1">
            <a:spLocks noGrp="1"/>
          </p:cNvSpPr>
          <p:nvPr>
            <p:ph type="body" idx="1"/>
          </p:nvPr>
        </p:nvSpPr>
        <p:spPr>
          <a:xfrm>
            <a:off x="556525" y="2775475"/>
            <a:ext cx="8169300" cy="172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We developed and trained three machine learning models on our dataset: </a:t>
            </a:r>
            <a:r>
              <a:rPr lang="en" sz="1100" b="1">
                <a:solidFill>
                  <a:srgbClr val="000000"/>
                </a:solidFill>
                <a:latin typeface="Arial"/>
                <a:ea typeface="Arial"/>
                <a:cs typeface="Arial"/>
                <a:sym typeface="Arial"/>
              </a:rPr>
              <a:t>Logistic Regression</a:t>
            </a:r>
            <a:r>
              <a:rPr lang="en" sz="1100">
                <a:solidFill>
                  <a:srgbClr val="000000"/>
                </a:solidFill>
                <a:latin typeface="Arial"/>
                <a:ea typeface="Arial"/>
                <a:cs typeface="Arial"/>
                <a:sym typeface="Arial"/>
              </a:rPr>
              <a:t>, </a:t>
            </a:r>
            <a:r>
              <a:rPr lang="en" sz="1100" b="1">
                <a:solidFill>
                  <a:srgbClr val="000000"/>
                </a:solidFill>
                <a:latin typeface="Arial"/>
                <a:ea typeface="Arial"/>
                <a:cs typeface="Arial"/>
                <a:sym typeface="Arial"/>
              </a:rPr>
              <a:t>Random Forest</a:t>
            </a:r>
            <a:r>
              <a:rPr lang="en" sz="1100">
                <a:solidFill>
                  <a:srgbClr val="000000"/>
                </a:solidFill>
                <a:latin typeface="Arial"/>
                <a:ea typeface="Arial"/>
                <a:cs typeface="Arial"/>
                <a:sym typeface="Arial"/>
              </a:rPr>
              <a:t>, and </a:t>
            </a:r>
            <a:r>
              <a:rPr lang="en" sz="1100" b="1">
                <a:solidFill>
                  <a:srgbClr val="000000"/>
                </a:solidFill>
                <a:latin typeface="Arial"/>
                <a:ea typeface="Arial"/>
                <a:cs typeface="Arial"/>
                <a:sym typeface="Arial"/>
              </a:rPr>
              <a:t>Gradient Boosting</a:t>
            </a:r>
            <a:r>
              <a:rPr lang="en" sz="1100">
                <a:solidFill>
                  <a:srgbClr val="000000"/>
                </a:solidFill>
                <a:latin typeface="Arial"/>
                <a:ea typeface="Arial"/>
                <a:cs typeface="Arial"/>
                <a:sym typeface="Arial"/>
              </a:rPr>
              <a:t>. Each model was carefully selected for its unique strengths—Logistic Regression for its simplicity and interpretability, Random Forest for its ability to handle complex data structures and reduce variance, and Gradient Boosting for its high predictive power through iterative learning.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Throughout this process, we maintained a strong focus on model generalization. We implemented cross-validation and regularly monitored performance metrics to ensure none of the models suffered from </a:t>
            </a:r>
            <a:r>
              <a:rPr lang="en" sz="1100" b="1">
                <a:solidFill>
                  <a:srgbClr val="000000"/>
                </a:solidFill>
                <a:latin typeface="Arial"/>
                <a:ea typeface="Arial"/>
                <a:cs typeface="Arial"/>
                <a:sym typeface="Arial"/>
              </a:rPr>
              <a:t>overfitting</a:t>
            </a:r>
            <a:r>
              <a:rPr lang="en" sz="1100">
                <a:solidFill>
                  <a:srgbClr val="000000"/>
                </a:solidFill>
                <a:latin typeface="Arial"/>
                <a:ea typeface="Arial"/>
                <a:cs typeface="Arial"/>
                <a:sym typeface="Arial"/>
              </a:rPr>
              <a:t> or </a:t>
            </a:r>
            <a:r>
              <a:rPr lang="en" sz="1100" b="1">
                <a:solidFill>
                  <a:srgbClr val="000000"/>
                </a:solidFill>
                <a:latin typeface="Arial"/>
                <a:ea typeface="Arial"/>
                <a:cs typeface="Arial"/>
                <a:sym typeface="Arial"/>
              </a:rPr>
              <a:t>underfitting</a:t>
            </a:r>
            <a:r>
              <a:rPr lang="en" sz="1100">
                <a:solidFill>
                  <a:srgbClr val="000000"/>
                </a:solidFill>
                <a:latin typeface="Arial"/>
                <a:ea typeface="Arial"/>
                <a:cs typeface="Arial"/>
                <a:sym typeface="Arial"/>
              </a:rPr>
              <a:t>. This careful balance allowed us to develop models that not only perform well on our training data but also generalize effectively to unseen data.</a:t>
            </a:r>
            <a:endParaRPr sz="1100">
              <a:solidFill>
                <a:srgbClr val="000000"/>
              </a:solidFill>
              <a:latin typeface="Arial"/>
              <a:ea typeface="Arial"/>
              <a:cs typeface="Arial"/>
              <a:sym typeface="Arial"/>
            </a:endParaRPr>
          </a:p>
        </p:txBody>
      </p:sp>
      <p:sp>
        <p:nvSpPr>
          <p:cNvPr id="438" name="Google Shape;438;p50"/>
          <p:cNvSpPr/>
          <p:nvPr/>
        </p:nvSpPr>
        <p:spPr>
          <a:xfrm>
            <a:off x="593675"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2500" b="1">
                <a:solidFill>
                  <a:schemeClr val="lt1"/>
                </a:solidFill>
                <a:latin typeface="Inter"/>
                <a:ea typeface="Inter"/>
                <a:cs typeface="Inter"/>
                <a:sym typeface="Inter"/>
              </a:rPr>
            </a:br>
            <a:endParaRPr sz="1700">
              <a:solidFill>
                <a:schemeClr val="lt1"/>
              </a:solidFill>
              <a:latin typeface="Inter"/>
              <a:ea typeface="Inter"/>
              <a:cs typeface="Inter"/>
              <a:sym typeface="Inter"/>
            </a:endParaRPr>
          </a:p>
        </p:txBody>
      </p:sp>
      <p:sp>
        <p:nvSpPr>
          <p:cNvPr id="439" name="Google Shape;439;p50"/>
          <p:cNvSpPr/>
          <p:nvPr/>
        </p:nvSpPr>
        <p:spPr>
          <a:xfrm>
            <a:off x="3803550"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Inter"/>
                <a:ea typeface="Inter"/>
                <a:cs typeface="Inter"/>
                <a:sym typeface="Inter"/>
              </a:rPr>
              <a:t>   </a:t>
            </a:r>
            <a:br>
              <a:rPr lang="en" sz="2500" b="1">
                <a:solidFill>
                  <a:schemeClr val="lt1"/>
                </a:solidFill>
                <a:latin typeface="Inter"/>
                <a:ea typeface="Inter"/>
                <a:cs typeface="Inter"/>
                <a:sym typeface="Inter"/>
              </a:rPr>
            </a:br>
            <a:r>
              <a:rPr lang="en" sz="2500" b="1">
                <a:solidFill>
                  <a:schemeClr val="lt1"/>
                </a:solidFill>
                <a:latin typeface="Inter"/>
                <a:ea typeface="Inter"/>
                <a:cs typeface="Inter"/>
                <a:sym typeface="Inter"/>
              </a:rPr>
              <a:t> </a:t>
            </a:r>
            <a:endParaRPr sz="1700">
              <a:solidFill>
                <a:schemeClr val="lt1"/>
              </a:solidFill>
              <a:latin typeface="Inter"/>
              <a:ea typeface="Inter"/>
              <a:cs typeface="Inter"/>
              <a:sym typeface="Inter"/>
            </a:endParaRPr>
          </a:p>
        </p:txBody>
      </p:sp>
      <p:sp>
        <p:nvSpPr>
          <p:cNvPr id="440" name="Google Shape;440;p50"/>
          <p:cNvSpPr/>
          <p:nvPr/>
        </p:nvSpPr>
        <p:spPr>
          <a:xfrm>
            <a:off x="6942919"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Gradient Boosting</a:t>
            </a:r>
            <a:endParaRPr sz="1500">
              <a:solidFill>
                <a:schemeClr val="lt1"/>
              </a:solidFill>
              <a:latin typeface="Inter"/>
              <a:ea typeface="Inter"/>
              <a:cs typeface="Inter"/>
              <a:sym typeface="Inter"/>
            </a:endParaRPr>
          </a:p>
        </p:txBody>
      </p:sp>
      <p:sp>
        <p:nvSpPr>
          <p:cNvPr id="441" name="Google Shape;441;p50"/>
          <p:cNvSpPr txBox="1"/>
          <p:nvPr/>
        </p:nvSpPr>
        <p:spPr>
          <a:xfrm>
            <a:off x="3987750" y="1359525"/>
            <a:ext cx="1239000" cy="7272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Random Forest</a:t>
            </a:r>
            <a:endParaRPr sz="1500">
              <a:solidFill>
                <a:schemeClr val="dk2"/>
              </a:solidFill>
              <a:latin typeface="Inter"/>
              <a:ea typeface="Inter"/>
              <a:cs typeface="Inter"/>
              <a:sym typeface="Inter"/>
            </a:endParaRPr>
          </a:p>
        </p:txBody>
      </p:sp>
      <p:sp>
        <p:nvSpPr>
          <p:cNvPr id="442" name="Google Shape;442;p50"/>
          <p:cNvSpPr txBox="1"/>
          <p:nvPr/>
        </p:nvSpPr>
        <p:spPr>
          <a:xfrm>
            <a:off x="730025" y="1322925"/>
            <a:ext cx="1332900" cy="8004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Logistic Regression</a:t>
            </a:r>
            <a:endParaRPr sz="1000">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txBox="1">
            <a:spLocks noGrp="1"/>
          </p:cNvSpPr>
          <p:nvPr>
            <p:ph type="title"/>
          </p:nvPr>
        </p:nvSpPr>
        <p:spPr>
          <a:xfrm>
            <a:off x="476375" y="37455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a:t>
            </a:r>
            <a:endParaRPr/>
          </a:p>
        </p:txBody>
      </p:sp>
      <p:sp>
        <p:nvSpPr>
          <p:cNvPr id="448" name="Google Shape;448;p51"/>
          <p:cNvSpPr txBox="1">
            <a:spLocks noGrp="1"/>
          </p:cNvSpPr>
          <p:nvPr>
            <p:ph type="body" idx="1"/>
          </p:nvPr>
        </p:nvSpPr>
        <p:spPr>
          <a:xfrm>
            <a:off x="5235800" y="612675"/>
            <a:ext cx="3212700" cy="369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logistic regression model with PCA achieved an accuracy of </a:t>
            </a:r>
            <a:r>
              <a:rPr lang="en" sz="1100" b="1">
                <a:latin typeface="Arial"/>
                <a:ea typeface="Arial"/>
                <a:cs typeface="Arial"/>
                <a:sym typeface="Arial"/>
              </a:rPr>
              <a:t>83.1%</a:t>
            </a:r>
            <a:r>
              <a:rPr lang="en" sz="1100">
                <a:latin typeface="Arial"/>
                <a:ea typeface="Arial"/>
                <a:cs typeface="Arial"/>
                <a:sym typeface="Arial"/>
              </a:rPr>
              <a:t> and an F1 score of </a:t>
            </a:r>
            <a:r>
              <a:rPr lang="en" sz="1100" b="1">
                <a:latin typeface="Arial"/>
                <a:ea typeface="Arial"/>
                <a:cs typeface="Arial"/>
                <a:sym typeface="Arial"/>
              </a:rPr>
              <a:t>0.853</a:t>
            </a:r>
            <a:r>
              <a:rPr lang="en" sz="1100">
                <a:latin typeface="Arial"/>
                <a:ea typeface="Arial"/>
                <a:cs typeface="Arial"/>
                <a:sym typeface="Arial"/>
              </a:rPr>
              <a:t> on the test set using the default threshold of 0.5. After lowering the threshold to </a:t>
            </a:r>
            <a:r>
              <a:rPr lang="en" sz="1100" b="1">
                <a:latin typeface="Arial"/>
                <a:ea typeface="Arial"/>
                <a:cs typeface="Arial"/>
                <a:sym typeface="Arial"/>
              </a:rPr>
              <a:t>0.395</a:t>
            </a:r>
            <a:r>
              <a:rPr lang="en" sz="1100">
                <a:latin typeface="Arial"/>
                <a:ea typeface="Arial"/>
                <a:cs typeface="Arial"/>
                <a:sym typeface="Arial"/>
              </a:rPr>
              <a:t> to prioritize recall, the accuracy slightly improved to </a:t>
            </a:r>
            <a:r>
              <a:rPr lang="en" sz="1100" b="1">
                <a:latin typeface="Arial"/>
                <a:ea typeface="Arial"/>
                <a:cs typeface="Arial"/>
                <a:sym typeface="Arial"/>
              </a:rPr>
              <a:t>83.3%</a:t>
            </a:r>
            <a:r>
              <a:rPr lang="en" sz="1100">
                <a:latin typeface="Arial"/>
                <a:ea typeface="Arial"/>
                <a:cs typeface="Arial"/>
                <a:sym typeface="Arial"/>
              </a:rPr>
              <a:t>, and the F1 score increased to </a:t>
            </a:r>
            <a:r>
              <a:rPr lang="en" sz="1100" b="1">
                <a:latin typeface="Arial"/>
                <a:ea typeface="Arial"/>
                <a:cs typeface="Arial"/>
                <a:sym typeface="Arial"/>
              </a:rPr>
              <a:t>0.861</a:t>
            </a:r>
            <a:r>
              <a:rPr lang="en" sz="1100">
                <a:latin typeface="Arial"/>
                <a:ea typeface="Arial"/>
                <a:cs typeface="Arial"/>
                <a:sym typeface="Arial"/>
              </a:rPr>
              <a:t>, with better recall for identifying cases of depression (89%).</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achieved through hyperparameter tuning with GridSearchCV. The search optimized PCA components (0.90, 0.95, 0.99), regularization strength </a:t>
            </a:r>
            <a:r>
              <a:rPr lang="en" sz="1100">
                <a:latin typeface="Roboto Mono"/>
                <a:ea typeface="Roboto Mono"/>
                <a:cs typeface="Roboto Mono"/>
                <a:sym typeface="Roboto Mono"/>
              </a:rPr>
              <a:t>C</a:t>
            </a:r>
            <a:r>
              <a:rPr lang="en" sz="1100">
                <a:latin typeface="Arial"/>
                <a:ea typeface="Arial"/>
                <a:cs typeface="Arial"/>
                <a:sym typeface="Arial"/>
              </a:rPr>
              <a:t> (0.01 to 100), penalty (</a:t>
            </a:r>
            <a:r>
              <a:rPr lang="en" sz="1100">
                <a:latin typeface="Roboto Mono"/>
                <a:ea typeface="Roboto Mono"/>
                <a:cs typeface="Roboto Mono"/>
                <a:sym typeface="Roboto Mono"/>
              </a:rPr>
              <a:t>l1</a:t>
            </a:r>
            <a:r>
              <a:rPr lang="en" sz="1100">
                <a:latin typeface="Arial"/>
                <a:ea typeface="Arial"/>
                <a:cs typeface="Arial"/>
                <a:sym typeface="Arial"/>
              </a:rPr>
              <a:t>, </a:t>
            </a:r>
            <a:r>
              <a:rPr lang="en" sz="1100">
                <a:latin typeface="Roboto Mono"/>
                <a:ea typeface="Roboto Mono"/>
                <a:cs typeface="Roboto Mono"/>
                <a:sym typeface="Roboto Mono"/>
              </a:rPr>
              <a:t>l2</a:t>
            </a:r>
            <a:r>
              <a:rPr lang="en" sz="1100">
                <a:latin typeface="Arial"/>
                <a:ea typeface="Arial"/>
                <a:cs typeface="Arial"/>
                <a:sym typeface="Arial"/>
              </a:rPr>
              <a:t>), and solver (</a:t>
            </a:r>
            <a:r>
              <a:rPr lang="en" sz="1100">
                <a:latin typeface="Roboto Mono"/>
                <a:ea typeface="Roboto Mono"/>
                <a:cs typeface="Roboto Mono"/>
                <a:sym typeface="Roboto Mono"/>
              </a:rPr>
              <a:t>liblinear</a:t>
            </a:r>
            <a:r>
              <a:rPr lang="en" sz="1100">
                <a:latin typeface="Arial"/>
                <a:ea typeface="Arial"/>
                <a:cs typeface="Arial"/>
                <a:sym typeface="Arial"/>
              </a:rPr>
              <a:t>, </a:t>
            </a:r>
            <a:r>
              <a:rPr lang="en" sz="1100">
                <a:latin typeface="Roboto Mono"/>
                <a:ea typeface="Roboto Mono"/>
                <a:cs typeface="Roboto Mono"/>
                <a:sym typeface="Roboto Mono"/>
              </a:rPr>
              <a:t>saga</a:t>
            </a:r>
            <a:r>
              <a:rPr lang="en" sz="1100">
                <a:latin typeface="Arial"/>
                <a:ea typeface="Arial"/>
                <a:cs typeface="Arial"/>
                <a:sym typeface="Arial"/>
              </a:rPr>
              <a:t>). The best combination was </a:t>
            </a:r>
            <a:r>
              <a:rPr lang="en" sz="1100" b="1">
                <a:latin typeface="Roboto Mono"/>
                <a:ea typeface="Roboto Mono"/>
                <a:cs typeface="Roboto Mono"/>
                <a:sym typeface="Roboto Mono"/>
              </a:rPr>
              <a:t>C=0.1</a:t>
            </a:r>
            <a:r>
              <a:rPr lang="en" sz="1100">
                <a:latin typeface="Arial"/>
                <a:ea typeface="Arial"/>
                <a:cs typeface="Arial"/>
                <a:sym typeface="Arial"/>
              </a:rPr>
              <a:t>, </a:t>
            </a:r>
            <a:r>
              <a:rPr lang="en" sz="1100" b="1">
                <a:latin typeface="Roboto Mono"/>
                <a:ea typeface="Roboto Mono"/>
                <a:cs typeface="Roboto Mono"/>
                <a:sym typeface="Roboto Mono"/>
              </a:rPr>
              <a:t>penalty='l2'</a:t>
            </a:r>
            <a:r>
              <a:rPr lang="en" sz="1100">
                <a:latin typeface="Arial"/>
                <a:ea typeface="Arial"/>
                <a:cs typeface="Arial"/>
                <a:sym typeface="Arial"/>
              </a:rPr>
              <a:t>, </a:t>
            </a:r>
            <a:r>
              <a:rPr lang="en" sz="1100" b="1">
                <a:latin typeface="Roboto Mono"/>
                <a:ea typeface="Roboto Mono"/>
                <a:cs typeface="Roboto Mono"/>
                <a:sym typeface="Roboto Mono"/>
              </a:rPr>
              <a:t>solver='liblinear'</a:t>
            </a:r>
            <a:r>
              <a:rPr lang="en" sz="1100">
                <a:latin typeface="Arial"/>
                <a:ea typeface="Arial"/>
                <a:cs typeface="Arial"/>
                <a:sym typeface="Arial"/>
              </a:rPr>
              <a:t>, and </a:t>
            </a:r>
            <a:r>
              <a:rPr lang="en" sz="1100" b="1">
                <a:latin typeface="Arial"/>
                <a:ea typeface="Arial"/>
                <a:cs typeface="Arial"/>
                <a:sym typeface="Arial"/>
              </a:rPr>
              <a:t>PCA </a:t>
            </a:r>
            <a:r>
              <a:rPr lang="en" sz="1100" b="1">
                <a:latin typeface="Roboto Mono"/>
                <a:ea typeface="Roboto Mono"/>
                <a:cs typeface="Roboto Mono"/>
                <a:sym typeface="Roboto Mono"/>
              </a:rPr>
              <a:t>n_components=0.9</a:t>
            </a:r>
            <a:r>
              <a:rPr lang="en" sz="1100">
                <a:latin typeface="Arial"/>
                <a:ea typeface="Arial"/>
                <a:cs typeface="Arial"/>
                <a:sym typeface="Arial"/>
              </a:rPr>
              <a:t>, resulting in a cross-validation F1 score of </a:t>
            </a:r>
            <a:r>
              <a:rPr lang="en" sz="1100" b="1">
                <a:latin typeface="Arial"/>
                <a:ea typeface="Arial"/>
                <a:cs typeface="Arial"/>
                <a:sym typeface="Arial"/>
              </a:rPr>
              <a:t>0.8562</a:t>
            </a:r>
            <a:r>
              <a:rPr lang="en" sz="1100">
                <a:latin typeface="Arial"/>
                <a:ea typeface="Arial"/>
                <a:cs typeface="Arial"/>
                <a:sym typeface="Arial"/>
              </a:rPr>
              <a:t>.</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Overall, this reflects a well-performing classifier with strong predictive capabilities.</a:t>
            </a:r>
            <a:endParaRPr/>
          </a:p>
        </p:txBody>
      </p:sp>
      <p:pic>
        <p:nvPicPr>
          <p:cNvPr id="449" name="Google Shape;449;p51"/>
          <p:cNvPicPr preferRelativeResize="0"/>
          <p:nvPr/>
        </p:nvPicPr>
        <p:blipFill>
          <a:blip r:embed="rId3">
            <a:alphaModFix/>
          </a:blip>
          <a:stretch>
            <a:fillRect/>
          </a:stretch>
        </p:blipFill>
        <p:spPr>
          <a:xfrm>
            <a:off x="144475" y="1594350"/>
            <a:ext cx="4531499" cy="305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2"/>
          <p:cNvSpPr txBox="1">
            <a:spLocks noGrp="1"/>
          </p:cNvSpPr>
          <p:nvPr>
            <p:ph type="title"/>
          </p:nvPr>
        </p:nvSpPr>
        <p:spPr>
          <a:xfrm>
            <a:off x="476375" y="21400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Forests</a:t>
            </a:r>
            <a:endParaRPr dirty="0"/>
          </a:p>
        </p:txBody>
      </p:sp>
      <p:sp>
        <p:nvSpPr>
          <p:cNvPr id="455" name="Google Shape;455;p52"/>
          <p:cNvSpPr txBox="1">
            <a:spLocks noGrp="1"/>
          </p:cNvSpPr>
          <p:nvPr>
            <p:ph type="body" idx="1"/>
          </p:nvPr>
        </p:nvSpPr>
        <p:spPr>
          <a:xfrm>
            <a:off x="5212000" y="160225"/>
            <a:ext cx="3212700" cy="4329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Random Forest model with PCA achieved a </a:t>
            </a:r>
            <a:r>
              <a:rPr lang="en" sz="1100" b="1">
                <a:latin typeface="Arial"/>
                <a:ea typeface="Arial"/>
                <a:cs typeface="Arial"/>
                <a:sym typeface="Arial"/>
              </a:rPr>
              <a:t>test accuracy of 83.8%</a:t>
            </a:r>
            <a:r>
              <a:rPr lang="en" sz="1100">
                <a:latin typeface="Arial"/>
                <a:ea typeface="Arial"/>
                <a:cs typeface="Arial"/>
                <a:sym typeface="Arial"/>
              </a:rPr>
              <a:t> and an </a:t>
            </a:r>
            <a:r>
              <a:rPr lang="en" sz="1100" b="1">
                <a:latin typeface="Arial"/>
                <a:ea typeface="Arial"/>
                <a:cs typeface="Arial"/>
                <a:sym typeface="Arial"/>
              </a:rPr>
              <a:t>F1 score of 0.865</a:t>
            </a:r>
            <a:r>
              <a:rPr lang="en" sz="1100">
                <a:latin typeface="Arial"/>
                <a:ea typeface="Arial"/>
                <a:cs typeface="Arial"/>
                <a:sym typeface="Arial"/>
              </a:rPr>
              <a:t> on the test set using the default threshold of 0.5. The model performed well in identifying cases of depression, with a recall of </a:t>
            </a:r>
            <a:r>
              <a:rPr lang="en" sz="1100" b="1">
                <a:latin typeface="Arial"/>
                <a:ea typeface="Arial"/>
                <a:cs typeface="Arial"/>
                <a:sym typeface="Arial"/>
              </a:rPr>
              <a:t>88%</a:t>
            </a:r>
            <a:r>
              <a:rPr lang="en" sz="1100">
                <a:latin typeface="Arial"/>
                <a:ea typeface="Arial"/>
                <a:cs typeface="Arial"/>
                <a:sym typeface="Arial"/>
              </a:rPr>
              <a:t> for the positive class, indicating its strong ability to correctly detect individuals at risk.</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obtained through hyperparameter tuning using RandomizedSearchCV. The search explored combinations of </a:t>
            </a:r>
            <a:r>
              <a:rPr lang="en" sz="1100">
                <a:latin typeface="Roboto Mono"/>
                <a:ea typeface="Roboto Mono"/>
                <a:cs typeface="Roboto Mono"/>
                <a:sym typeface="Roboto Mono"/>
              </a:rPr>
              <a:t>n_estimators</a:t>
            </a:r>
            <a:r>
              <a:rPr lang="en" sz="1100">
                <a:latin typeface="Arial"/>
                <a:ea typeface="Arial"/>
                <a:cs typeface="Arial"/>
                <a:sym typeface="Arial"/>
              </a:rPr>
              <a:t> (200, 500), </a:t>
            </a:r>
            <a:r>
              <a:rPr lang="en" sz="1100">
                <a:latin typeface="Roboto Mono"/>
                <a:ea typeface="Roboto Mono"/>
                <a:cs typeface="Roboto Mono"/>
                <a:sym typeface="Roboto Mono"/>
              </a:rPr>
              <a:t>max_depth</a:t>
            </a:r>
            <a:r>
              <a:rPr lang="en" sz="1100">
                <a:latin typeface="Arial"/>
                <a:ea typeface="Arial"/>
                <a:cs typeface="Arial"/>
                <a:sym typeface="Arial"/>
              </a:rPr>
              <a:t> (None, 15), </a:t>
            </a:r>
            <a:r>
              <a:rPr lang="en" sz="1100">
                <a:latin typeface="Roboto Mono"/>
                <a:ea typeface="Roboto Mono"/>
                <a:cs typeface="Roboto Mono"/>
                <a:sym typeface="Roboto Mono"/>
              </a:rPr>
              <a:t>min_samples_split</a:t>
            </a:r>
            <a:r>
              <a:rPr lang="en" sz="1100">
                <a:latin typeface="Arial"/>
                <a:ea typeface="Arial"/>
                <a:cs typeface="Arial"/>
                <a:sym typeface="Arial"/>
              </a:rPr>
              <a:t> (2, 5), </a:t>
            </a:r>
            <a:r>
              <a:rPr lang="en" sz="1100">
                <a:latin typeface="Roboto Mono"/>
                <a:ea typeface="Roboto Mono"/>
                <a:cs typeface="Roboto Mono"/>
                <a:sym typeface="Roboto Mono"/>
              </a:rPr>
              <a:t>min_samples_leaf</a:t>
            </a:r>
            <a:r>
              <a:rPr lang="en" sz="1100">
                <a:latin typeface="Arial"/>
                <a:ea typeface="Arial"/>
                <a:cs typeface="Arial"/>
                <a:sym typeface="Arial"/>
              </a:rPr>
              <a:t> (1, 5), and </a:t>
            </a:r>
            <a:r>
              <a:rPr lang="en" sz="1100">
                <a:latin typeface="Roboto Mono"/>
                <a:ea typeface="Roboto Mono"/>
                <a:cs typeface="Roboto Mono"/>
                <a:sym typeface="Roboto Mono"/>
              </a:rPr>
              <a:t>bootstrap</a:t>
            </a:r>
            <a:r>
              <a:rPr lang="en" sz="1100">
                <a:latin typeface="Arial"/>
                <a:ea typeface="Arial"/>
                <a:cs typeface="Arial"/>
                <a:sym typeface="Arial"/>
              </a:rPr>
              <a:t> options (True, False). The best configuration found was </a:t>
            </a:r>
            <a:r>
              <a:rPr lang="en" sz="1100" b="1">
                <a:latin typeface="Roboto Mono"/>
                <a:ea typeface="Roboto Mono"/>
                <a:cs typeface="Roboto Mono"/>
                <a:sym typeface="Roboto Mono"/>
              </a:rPr>
              <a:t>n_estimators=500</a:t>
            </a:r>
            <a:r>
              <a:rPr lang="en" sz="1100">
                <a:latin typeface="Arial"/>
                <a:ea typeface="Arial"/>
                <a:cs typeface="Arial"/>
                <a:sym typeface="Arial"/>
              </a:rPr>
              <a:t>, </a:t>
            </a:r>
            <a:r>
              <a:rPr lang="en" sz="1100" b="1">
                <a:latin typeface="Roboto Mono"/>
                <a:ea typeface="Roboto Mono"/>
                <a:cs typeface="Roboto Mono"/>
                <a:sym typeface="Roboto Mono"/>
              </a:rPr>
              <a:t>max_depth=15</a:t>
            </a:r>
            <a:r>
              <a:rPr lang="en" sz="1100">
                <a:latin typeface="Arial"/>
                <a:ea typeface="Arial"/>
                <a:cs typeface="Arial"/>
                <a:sym typeface="Arial"/>
              </a:rPr>
              <a:t>, </a:t>
            </a:r>
            <a:r>
              <a:rPr lang="en" sz="1100" b="1">
                <a:latin typeface="Roboto Mono"/>
                <a:ea typeface="Roboto Mono"/>
                <a:cs typeface="Roboto Mono"/>
                <a:sym typeface="Roboto Mono"/>
              </a:rPr>
              <a:t>min_samples_split=5</a:t>
            </a:r>
            <a:r>
              <a:rPr lang="en" sz="1100">
                <a:latin typeface="Arial"/>
                <a:ea typeface="Arial"/>
                <a:cs typeface="Arial"/>
                <a:sym typeface="Arial"/>
              </a:rPr>
              <a:t>, </a:t>
            </a:r>
            <a:r>
              <a:rPr lang="en" sz="1100" b="1">
                <a:latin typeface="Roboto Mono"/>
                <a:ea typeface="Roboto Mono"/>
                <a:cs typeface="Roboto Mono"/>
                <a:sym typeface="Roboto Mono"/>
              </a:rPr>
              <a:t>min_samples_leaf=5</a:t>
            </a:r>
            <a:r>
              <a:rPr lang="en" sz="1100">
                <a:latin typeface="Arial"/>
                <a:ea typeface="Arial"/>
                <a:cs typeface="Arial"/>
                <a:sym typeface="Arial"/>
              </a:rPr>
              <a:t>, and </a:t>
            </a:r>
            <a:r>
              <a:rPr lang="en" sz="1100" b="1">
                <a:latin typeface="Roboto Mono"/>
                <a:ea typeface="Roboto Mono"/>
                <a:cs typeface="Roboto Mono"/>
                <a:sym typeface="Roboto Mono"/>
              </a:rPr>
              <a:t>bootstrap=True</a:t>
            </a:r>
            <a:r>
              <a:rPr lang="en" sz="1100">
                <a:latin typeface="Arial"/>
                <a:ea typeface="Arial"/>
                <a:cs typeface="Arial"/>
                <a:sym typeface="Arial"/>
              </a:rPr>
              <a:t>. This tuning, along with the application of PCA on continuous features, contributed to a strong </a:t>
            </a:r>
            <a:r>
              <a:rPr lang="en" sz="1100" b="1">
                <a:latin typeface="Arial"/>
                <a:ea typeface="Arial"/>
                <a:cs typeface="Arial"/>
                <a:sym typeface="Arial"/>
              </a:rPr>
              <a:t>5-fold cross-validation mean F1 score of 0.850</a:t>
            </a:r>
            <a:r>
              <a:rPr lang="en" sz="1100">
                <a:latin typeface="Arial"/>
                <a:ea typeface="Arial"/>
                <a:cs typeface="Arial"/>
                <a:sym typeface="Arial"/>
              </a:rPr>
              <a:t>, confirming the model’s consistent performance across different data splits.</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pic>
        <p:nvPicPr>
          <p:cNvPr id="456" name="Google Shape;456;p52"/>
          <p:cNvPicPr preferRelativeResize="0"/>
          <p:nvPr/>
        </p:nvPicPr>
        <p:blipFill>
          <a:blip r:embed="rId3">
            <a:alphaModFix/>
          </a:blip>
          <a:stretch>
            <a:fillRect/>
          </a:stretch>
        </p:blipFill>
        <p:spPr>
          <a:xfrm>
            <a:off x="262816" y="1389864"/>
            <a:ext cx="4483116" cy="320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3"/>
          <p:cNvSpPr txBox="1">
            <a:spLocks noGrp="1"/>
          </p:cNvSpPr>
          <p:nvPr>
            <p:ph type="title"/>
          </p:nvPr>
        </p:nvSpPr>
        <p:spPr>
          <a:xfrm>
            <a:off x="4377613" y="23960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Boosting</a:t>
            </a:r>
            <a:endParaRPr/>
          </a:p>
        </p:txBody>
      </p:sp>
      <p:sp>
        <p:nvSpPr>
          <p:cNvPr id="462" name="Google Shape;462;p53"/>
          <p:cNvSpPr txBox="1">
            <a:spLocks noGrp="1"/>
          </p:cNvSpPr>
          <p:nvPr>
            <p:ph type="body" idx="1"/>
          </p:nvPr>
        </p:nvSpPr>
        <p:spPr>
          <a:xfrm>
            <a:off x="227250" y="377125"/>
            <a:ext cx="3212700" cy="4329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XGBoost classifier achieved a </a:t>
            </a:r>
            <a:r>
              <a:rPr lang="en" sz="1100" b="1">
                <a:latin typeface="Arial"/>
                <a:ea typeface="Arial"/>
                <a:cs typeface="Arial"/>
                <a:sym typeface="Arial"/>
              </a:rPr>
              <a:t>precision of 0.84</a:t>
            </a:r>
            <a:r>
              <a:rPr lang="en" sz="1100">
                <a:latin typeface="Arial"/>
                <a:ea typeface="Arial"/>
                <a:cs typeface="Arial"/>
                <a:sym typeface="Arial"/>
              </a:rPr>
              <a:t>, </a:t>
            </a:r>
            <a:r>
              <a:rPr lang="en" sz="1100" b="1">
                <a:latin typeface="Arial"/>
                <a:ea typeface="Arial"/>
                <a:cs typeface="Arial"/>
                <a:sym typeface="Arial"/>
              </a:rPr>
              <a:t>recall of 0.87</a:t>
            </a:r>
            <a:r>
              <a:rPr lang="en" sz="1100">
                <a:latin typeface="Arial"/>
                <a:ea typeface="Arial"/>
                <a:cs typeface="Arial"/>
                <a:sym typeface="Arial"/>
              </a:rPr>
              <a:t>, and an </a:t>
            </a:r>
            <a:r>
              <a:rPr lang="en" sz="1100" b="1">
                <a:latin typeface="Arial"/>
                <a:ea typeface="Arial"/>
                <a:cs typeface="Arial"/>
                <a:sym typeface="Arial"/>
              </a:rPr>
              <a:t>F1 score of 0.86</a:t>
            </a:r>
            <a:r>
              <a:rPr lang="en" sz="1100">
                <a:latin typeface="Arial"/>
                <a:ea typeface="Arial"/>
                <a:cs typeface="Arial"/>
                <a:sym typeface="Arial"/>
              </a:rPr>
              <a:t> on the test set. The confusion matrix shows </a:t>
            </a:r>
            <a:r>
              <a:rPr lang="en" sz="1100" b="1">
                <a:latin typeface="Arial"/>
                <a:ea typeface="Arial"/>
                <a:cs typeface="Arial"/>
                <a:sym typeface="Arial"/>
              </a:rPr>
              <a:t>1,788 true positives</a:t>
            </a:r>
            <a:r>
              <a:rPr lang="en" sz="1100">
                <a:latin typeface="Arial"/>
                <a:ea typeface="Arial"/>
                <a:cs typeface="Arial"/>
                <a:sym typeface="Arial"/>
              </a:rPr>
              <a:t> and </a:t>
            </a:r>
            <a:r>
              <a:rPr lang="en" sz="1100" b="1">
                <a:latin typeface="Arial"/>
                <a:ea typeface="Arial"/>
                <a:cs typeface="Arial"/>
                <a:sym typeface="Arial"/>
              </a:rPr>
              <a:t>2,856 true negatives</a:t>
            </a:r>
            <a:r>
              <a:rPr lang="en" sz="1100">
                <a:latin typeface="Arial"/>
                <a:ea typeface="Arial"/>
                <a:cs typeface="Arial"/>
                <a:sym typeface="Arial"/>
              </a:rPr>
              <a:t>, with </a:t>
            </a:r>
            <a:r>
              <a:rPr lang="en" sz="1100" b="1">
                <a:latin typeface="Arial"/>
                <a:ea typeface="Arial"/>
                <a:cs typeface="Arial"/>
                <a:sym typeface="Arial"/>
              </a:rPr>
              <a:t>412 false negatives</a:t>
            </a:r>
            <a:r>
              <a:rPr lang="en" sz="1100">
                <a:latin typeface="Arial"/>
                <a:ea typeface="Arial"/>
                <a:cs typeface="Arial"/>
                <a:sym typeface="Arial"/>
              </a:rPr>
              <a:t> and </a:t>
            </a:r>
            <a:r>
              <a:rPr lang="en" sz="1100" b="1">
                <a:latin typeface="Arial"/>
                <a:ea typeface="Arial"/>
                <a:cs typeface="Arial"/>
                <a:sym typeface="Arial"/>
              </a:rPr>
              <a:t>525 false positives</a:t>
            </a:r>
            <a:r>
              <a:rPr lang="en" sz="1100">
                <a:latin typeface="Arial"/>
                <a:ea typeface="Arial"/>
                <a:cs typeface="Arial"/>
                <a:sym typeface="Arial"/>
              </a:rPr>
              <a:t>. This indicates that the model performs well in identifying cases of depression (high recall), while maintaining a good balance with precision.</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obtained using an XGBoost classifier trained on preprocessed data, with hyperparameters set to </a:t>
            </a:r>
            <a:r>
              <a:rPr lang="en" sz="1100" b="1">
                <a:latin typeface="Roboto Mono"/>
                <a:ea typeface="Roboto Mono"/>
                <a:cs typeface="Roboto Mono"/>
                <a:sym typeface="Roboto Mono"/>
              </a:rPr>
              <a:t>n_estimators=100</a:t>
            </a:r>
            <a:r>
              <a:rPr lang="en" sz="1100">
                <a:latin typeface="Arial"/>
                <a:ea typeface="Arial"/>
                <a:cs typeface="Arial"/>
                <a:sym typeface="Arial"/>
              </a:rPr>
              <a:t>, </a:t>
            </a:r>
            <a:r>
              <a:rPr lang="en" sz="1100" b="1">
                <a:latin typeface="Roboto Mono"/>
                <a:ea typeface="Roboto Mono"/>
                <a:cs typeface="Roboto Mono"/>
                <a:sym typeface="Roboto Mono"/>
              </a:rPr>
              <a:t>learning_rate=0.1</a:t>
            </a:r>
            <a:r>
              <a:rPr lang="en" sz="1100">
                <a:latin typeface="Arial"/>
                <a:ea typeface="Arial"/>
                <a:cs typeface="Arial"/>
                <a:sym typeface="Arial"/>
              </a:rPr>
              <a:t>, and </a:t>
            </a:r>
            <a:r>
              <a:rPr lang="en" sz="1100" b="1">
                <a:latin typeface="Roboto Mono"/>
                <a:ea typeface="Roboto Mono"/>
                <a:cs typeface="Roboto Mono"/>
                <a:sym typeface="Roboto Mono"/>
              </a:rPr>
              <a:t>max_depth=6</a:t>
            </a:r>
            <a:r>
              <a:rPr lang="en" sz="1100">
                <a:latin typeface="Arial"/>
                <a:ea typeface="Arial"/>
                <a:cs typeface="Arial"/>
                <a:sym typeface="Arial"/>
              </a:rPr>
              <a:t>. After transforming the input features with scaling and PCA, the model was trained and evaluated, leading to an </a:t>
            </a:r>
            <a:r>
              <a:rPr lang="en" sz="1100" b="1">
                <a:latin typeface="Arial"/>
                <a:ea typeface="Arial"/>
                <a:cs typeface="Arial"/>
                <a:sym typeface="Arial"/>
              </a:rPr>
              <a:t>accuracy of approximately 84%</a:t>
            </a:r>
            <a:r>
              <a:rPr lang="en" sz="1100">
                <a:latin typeface="Arial"/>
                <a:ea typeface="Arial"/>
                <a:cs typeface="Arial"/>
                <a:sym typeface="Arial"/>
              </a:rPr>
              <a:t> (from the provided classification report and confusion matrix values). The high recall highlights its strength in minimizing false negatives, which is critical in identifying individuals at risk of depression.</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pic>
        <p:nvPicPr>
          <p:cNvPr id="463" name="Google Shape;463;p53"/>
          <p:cNvPicPr preferRelativeResize="0"/>
          <p:nvPr/>
        </p:nvPicPr>
        <p:blipFill>
          <a:blip r:embed="rId3">
            <a:alphaModFix/>
          </a:blip>
          <a:stretch>
            <a:fillRect/>
          </a:stretch>
        </p:blipFill>
        <p:spPr>
          <a:xfrm>
            <a:off x="3613150" y="1672125"/>
            <a:ext cx="4883375" cy="30348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2362950" y="350075"/>
            <a:ext cx="4418100" cy="12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 Validation</a:t>
            </a:r>
            <a:endParaRPr/>
          </a:p>
        </p:txBody>
      </p:sp>
      <p:sp>
        <p:nvSpPr>
          <p:cNvPr id="469" name="Google Shape;469;p54"/>
          <p:cNvSpPr txBox="1">
            <a:spLocks noGrp="1"/>
          </p:cNvSpPr>
          <p:nvPr>
            <p:ph type="body" idx="1"/>
          </p:nvPr>
        </p:nvSpPr>
        <p:spPr>
          <a:xfrm>
            <a:off x="555750" y="1672500"/>
            <a:ext cx="7924500" cy="347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0000"/>
                </a:solidFill>
                <a:latin typeface="Arial"/>
                <a:ea typeface="Arial"/>
                <a:cs typeface="Arial"/>
                <a:sym typeface="Arial"/>
              </a:rPr>
              <a:t>Comparing the cross-validation F1 scores across the three models highlights key differences in their performance and consistency. The </a:t>
            </a:r>
            <a:r>
              <a:rPr lang="en" sz="1100" b="1">
                <a:solidFill>
                  <a:srgbClr val="000000"/>
                </a:solidFill>
                <a:latin typeface="Arial"/>
                <a:ea typeface="Arial"/>
                <a:cs typeface="Arial"/>
                <a:sym typeface="Arial"/>
              </a:rPr>
              <a:t>XGBoost classifier</a:t>
            </a:r>
            <a:r>
              <a:rPr lang="en" sz="1100">
                <a:solidFill>
                  <a:srgbClr val="000000"/>
                </a:solidFill>
                <a:latin typeface="Arial"/>
                <a:ea typeface="Arial"/>
                <a:cs typeface="Arial"/>
                <a:sym typeface="Arial"/>
              </a:rPr>
              <a:t> outperformed the others, achieving the highest </a:t>
            </a:r>
            <a:r>
              <a:rPr lang="en" sz="1100" b="1">
                <a:solidFill>
                  <a:srgbClr val="000000"/>
                </a:solidFill>
                <a:latin typeface="Arial"/>
                <a:ea typeface="Arial"/>
                <a:cs typeface="Arial"/>
                <a:sym typeface="Arial"/>
              </a:rPr>
              <a:t>mean F1 score of 0.8583</a:t>
            </a:r>
            <a:r>
              <a:rPr lang="en" sz="1100">
                <a:solidFill>
                  <a:srgbClr val="000000"/>
                </a:solidFill>
                <a:latin typeface="Arial"/>
                <a:ea typeface="Arial"/>
                <a:cs typeface="Arial"/>
                <a:sym typeface="Arial"/>
              </a:rPr>
              <a:t> across 5 folds [0.8564,0.8598,0.8564,0.8575,0.8613][0.8564, 0.8598, 0.8564, 0.8575, 0.8613][0.8564,0.8598,0.8564,0.8575,0.8613]. This not only demonstrates strong predictive power but also consistency, with minimal variation between folds. The </a:t>
            </a:r>
            <a:r>
              <a:rPr lang="en" sz="1100" b="1">
                <a:solidFill>
                  <a:srgbClr val="000000"/>
                </a:solidFill>
                <a:latin typeface="Arial"/>
                <a:ea typeface="Arial"/>
                <a:cs typeface="Arial"/>
                <a:sym typeface="Arial"/>
              </a:rPr>
              <a:t>logistic regression model</a:t>
            </a:r>
            <a:r>
              <a:rPr lang="en" sz="1100">
                <a:solidFill>
                  <a:srgbClr val="000000"/>
                </a:solidFill>
                <a:latin typeface="Arial"/>
                <a:ea typeface="Arial"/>
                <a:cs typeface="Arial"/>
                <a:sym typeface="Arial"/>
              </a:rPr>
              <a:t>, optimized with PCA and regularization, achieved a </a:t>
            </a:r>
            <a:r>
              <a:rPr lang="en" sz="1100" b="1">
                <a:solidFill>
                  <a:srgbClr val="000000"/>
                </a:solidFill>
                <a:latin typeface="Arial"/>
                <a:ea typeface="Arial"/>
                <a:cs typeface="Arial"/>
                <a:sym typeface="Arial"/>
              </a:rPr>
              <a:t>best cross-validation F1 score of 0.8562</a:t>
            </a:r>
            <a:r>
              <a:rPr lang="en" sz="1100">
                <a:solidFill>
                  <a:srgbClr val="000000"/>
                </a:solidFill>
                <a:latin typeface="Arial"/>
                <a:ea typeface="Arial"/>
                <a:cs typeface="Arial"/>
                <a:sym typeface="Arial"/>
              </a:rPr>
              <a:t>, slightly below XGBoost, yet still indicative of a reliable and well-tuned model. Meanwhile, the </a:t>
            </a:r>
            <a:r>
              <a:rPr lang="en" sz="1100" b="1">
                <a:solidFill>
                  <a:srgbClr val="000000"/>
                </a:solidFill>
                <a:latin typeface="Arial"/>
                <a:ea typeface="Arial"/>
                <a:cs typeface="Arial"/>
                <a:sym typeface="Arial"/>
              </a:rPr>
              <a:t>Random Forest classifier</a:t>
            </a:r>
            <a:r>
              <a:rPr lang="en" sz="1100">
                <a:solidFill>
                  <a:srgbClr val="000000"/>
                </a:solidFill>
                <a:latin typeface="Arial"/>
                <a:ea typeface="Arial"/>
                <a:cs typeface="Arial"/>
                <a:sym typeface="Arial"/>
              </a:rPr>
              <a:t> had a </a:t>
            </a:r>
            <a:r>
              <a:rPr lang="en" sz="1100" b="1">
                <a:solidFill>
                  <a:srgbClr val="000000"/>
                </a:solidFill>
                <a:latin typeface="Arial"/>
                <a:ea typeface="Arial"/>
                <a:cs typeface="Arial"/>
                <a:sym typeface="Arial"/>
              </a:rPr>
              <a:t>mean F1 score of 0.8498</a:t>
            </a:r>
            <a:r>
              <a:rPr lang="en" sz="1100">
                <a:solidFill>
                  <a:srgbClr val="000000"/>
                </a:solidFill>
                <a:latin typeface="Arial"/>
                <a:ea typeface="Arial"/>
                <a:cs typeface="Arial"/>
                <a:sym typeface="Arial"/>
              </a:rPr>
              <a:t>, with fold scores ranging from </a:t>
            </a:r>
            <a:r>
              <a:rPr lang="en" sz="1100" b="1">
                <a:solidFill>
                  <a:srgbClr val="000000"/>
                </a:solidFill>
                <a:latin typeface="Arial"/>
                <a:ea typeface="Arial"/>
                <a:cs typeface="Arial"/>
                <a:sym typeface="Arial"/>
              </a:rPr>
              <a:t>0.8462</a:t>
            </a:r>
            <a:r>
              <a:rPr lang="en" sz="1100">
                <a:solidFill>
                  <a:srgbClr val="000000"/>
                </a:solidFill>
                <a:latin typeface="Arial"/>
                <a:ea typeface="Arial"/>
                <a:cs typeface="Arial"/>
                <a:sym typeface="Arial"/>
              </a:rPr>
              <a:t> to </a:t>
            </a:r>
            <a:r>
              <a:rPr lang="en" sz="1100" b="1">
                <a:solidFill>
                  <a:srgbClr val="000000"/>
                </a:solidFill>
                <a:latin typeface="Arial"/>
                <a:ea typeface="Arial"/>
                <a:cs typeface="Arial"/>
                <a:sym typeface="Arial"/>
              </a:rPr>
              <a:t>0.8550</a:t>
            </a:r>
            <a:r>
              <a:rPr lang="en" sz="1100">
                <a:solidFill>
                  <a:srgbClr val="000000"/>
                </a:solidFill>
                <a:latin typeface="Arial"/>
                <a:ea typeface="Arial"/>
                <a:cs typeface="Arial"/>
                <a:sym typeface="Arial"/>
              </a:rPr>
              <a:t>, showing decent but comparatively lower and more variable performance. These results suggest that while all three models are capable of handling the classification task effectively, XGBoost offers the best balance between precision and recall, combined with strong generalization ability, making it the most robust and dependable choice among the three based on cross-validation results.</a:t>
            </a:r>
            <a:endParaRPr sz="11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a:spLocks noGrp="1"/>
          </p:cNvSpPr>
          <p:nvPr>
            <p:ph type="title"/>
          </p:nvPr>
        </p:nvSpPr>
        <p:spPr>
          <a:xfrm>
            <a:off x="420875" y="1552350"/>
            <a:ext cx="7652100" cy="15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sp>
        <p:nvSpPr>
          <p:cNvPr id="475" name="Google Shape;475;p55"/>
          <p:cNvSpPr txBox="1">
            <a:spLocks noGrp="1"/>
          </p:cNvSpPr>
          <p:nvPr>
            <p:ph type="title" idx="2"/>
          </p:nvPr>
        </p:nvSpPr>
        <p:spPr>
          <a:xfrm>
            <a:off x="420875" y="2898875"/>
            <a:ext cx="4748400" cy="7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a:t>
            </a:r>
            <a:endParaRPr/>
          </a:p>
        </p:txBody>
      </p:sp>
      <p:sp>
        <p:nvSpPr>
          <p:cNvPr id="476" name="Google Shape;476;p5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56"/>
          <p:cNvPicPr preferRelativeResize="0"/>
          <p:nvPr/>
        </p:nvPicPr>
        <p:blipFill>
          <a:blip r:embed="rId3">
            <a:alphaModFix/>
          </a:blip>
          <a:stretch>
            <a:fillRect/>
          </a:stretch>
        </p:blipFill>
        <p:spPr>
          <a:xfrm>
            <a:off x="3113900" y="152400"/>
            <a:ext cx="2555675" cy="2214876"/>
          </a:xfrm>
          <a:prstGeom prst="rect">
            <a:avLst/>
          </a:prstGeom>
          <a:noFill/>
          <a:ln>
            <a:noFill/>
          </a:ln>
        </p:spPr>
      </p:pic>
      <p:pic>
        <p:nvPicPr>
          <p:cNvPr id="482" name="Google Shape;482;p56"/>
          <p:cNvPicPr preferRelativeResize="0"/>
          <p:nvPr/>
        </p:nvPicPr>
        <p:blipFill>
          <a:blip r:embed="rId4">
            <a:alphaModFix/>
          </a:blip>
          <a:stretch>
            <a:fillRect/>
          </a:stretch>
        </p:blipFill>
        <p:spPr>
          <a:xfrm>
            <a:off x="5920879" y="152400"/>
            <a:ext cx="3084147" cy="2214876"/>
          </a:xfrm>
          <a:prstGeom prst="rect">
            <a:avLst/>
          </a:prstGeom>
          <a:noFill/>
          <a:ln>
            <a:noFill/>
          </a:ln>
        </p:spPr>
      </p:pic>
      <p:pic>
        <p:nvPicPr>
          <p:cNvPr id="483" name="Google Shape;483;p56"/>
          <p:cNvPicPr preferRelativeResize="0"/>
          <p:nvPr/>
        </p:nvPicPr>
        <p:blipFill>
          <a:blip r:embed="rId5">
            <a:alphaModFix/>
          </a:blip>
          <a:stretch>
            <a:fillRect/>
          </a:stretch>
        </p:blipFill>
        <p:spPr>
          <a:xfrm>
            <a:off x="590300" y="2514625"/>
            <a:ext cx="3404799" cy="2619175"/>
          </a:xfrm>
          <a:prstGeom prst="rect">
            <a:avLst/>
          </a:prstGeom>
          <a:noFill/>
          <a:ln>
            <a:noFill/>
          </a:ln>
        </p:spPr>
      </p:pic>
      <p:pic>
        <p:nvPicPr>
          <p:cNvPr id="484" name="Google Shape;484;p56"/>
          <p:cNvPicPr preferRelativeResize="0"/>
          <p:nvPr/>
        </p:nvPicPr>
        <p:blipFill>
          <a:blip r:embed="rId6">
            <a:alphaModFix/>
          </a:blip>
          <a:stretch>
            <a:fillRect/>
          </a:stretch>
        </p:blipFill>
        <p:spPr>
          <a:xfrm>
            <a:off x="6983425" y="2614525"/>
            <a:ext cx="2075950" cy="2419400"/>
          </a:xfrm>
          <a:prstGeom prst="rect">
            <a:avLst/>
          </a:prstGeom>
          <a:noFill/>
          <a:ln>
            <a:noFill/>
          </a:ln>
        </p:spPr>
      </p:pic>
      <p:pic>
        <p:nvPicPr>
          <p:cNvPr id="485" name="Google Shape;485;p56"/>
          <p:cNvPicPr preferRelativeResize="0"/>
          <p:nvPr/>
        </p:nvPicPr>
        <p:blipFill>
          <a:blip r:embed="rId7">
            <a:alphaModFix/>
          </a:blip>
          <a:stretch>
            <a:fillRect/>
          </a:stretch>
        </p:blipFill>
        <p:spPr>
          <a:xfrm>
            <a:off x="4175675" y="2923575"/>
            <a:ext cx="2703000" cy="1992675"/>
          </a:xfrm>
          <a:prstGeom prst="rect">
            <a:avLst/>
          </a:prstGeom>
          <a:noFill/>
          <a:ln>
            <a:noFill/>
          </a:ln>
        </p:spPr>
      </p:pic>
      <p:sp>
        <p:nvSpPr>
          <p:cNvPr id="486" name="Google Shape;486;p56"/>
          <p:cNvSpPr txBox="1"/>
          <p:nvPr/>
        </p:nvSpPr>
        <p:spPr>
          <a:xfrm>
            <a:off x="301550" y="560325"/>
            <a:ext cx="2630700" cy="12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i="1" u="sng">
                <a:solidFill>
                  <a:schemeClr val="accent1"/>
                </a:solidFill>
                <a:latin typeface="Inter"/>
                <a:ea typeface="Inter"/>
                <a:cs typeface="Inter"/>
                <a:sym typeface="Inter"/>
              </a:rPr>
              <a:t>Box Plots and Violin Plots</a:t>
            </a:r>
            <a:endParaRPr sz="2500" b="1" i="1" u="sng">
              <a:solidFill>
                <a:schemeClr val="accen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492" name="Google Shape;492;p57"/>
          <p:cNvSpPr txBox="1">
            <a:spLocks noGrp="1"/>
          </p:cNvSpPr>
          <p:nvPr>
            <p:ph type="title"/>
          </p:nvPr>
        </p:nvSpPr>
        <p:spPr>
          <a:xfrm>
            <a:off x="709575" y="62125"/>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conclusions</a:t>
            </a:r>
            <a:endParaRPr/>
          </a:p>
        </p:txBody>
      </p:sp>
      <p:sp>
        <p:nvSpPr>
          <p:cNvPr id="493" name="Google Shape;493;p57"/>
          <p:cNvSpPr txBox="1">
            <a:spLocks noGrp="1"/>
          </p:cNvSpPr>
          <p:nvPr>
            <p:ph type="body" idx="1"/>
          </p:nvPr>
        </p:nvSpPr>
        <p:spPr>
          <a:xfrm>
            <a:off x="420875" y="1346575"/>
            <a:ext cx="8457000" cy="29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Financial Stress: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Shows that depressed students tend to have higher financial stress scores on average, with a wider distribution indicating variability in stress levels.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Confirms a higher median financial stress for the depressed group compared to the non-depressed group.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Sleep Duration: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Illustrates that the depressed group often reports slightly lower sleep durations, with a somewhat denser concentration of values at the lower end.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Reinforces that the depressed group has a lower median sleep duration overall.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Work/Study Hours: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Depressed students generally show a heavier distribution toward higher work/study hours, though there’s some overlap with non-depressed students.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Highlights a higher median of work/study hours for the depressed group, suggesting longer hours may be linked to increased stress or depression risk.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Academic Pressure:</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Shows that students with depression generally report higher academic pressure, with a heavier distribution and higher median in the depressed group.</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(From your earlier visuals) Confirms a notably higher median academic pressure score for the depressed group, indicating that elevated academic demands are linked to depression.</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b="1">
              <a:solidFill>
                <a:srgbClr val="000000"/>
              </a:solidFill>
              <a:latin typeface="Arial"/>
              <a:ea typeface="Arial"/>
              <a:cs typeface="Arial"/>
              <a:sym typeface="Arial"/>
            </a:endParaRPr>
          </a:p>
        </p:txBody>
      </p:sp>
      <p:sp>
        <p:nvSpPr>
          <p:cNvPr id="494" name="Google Shape;494;p57"/>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500" name="Google Shape;500;p58"/>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Forest Plot</a:t>
            </a:r>
            <a:endParaRPr/>
          </a:p>
        </p:txBody>
      </p:sp>
      <p:sp>
        <p:nvSpPr>
          <p:cNvPr id="501" name="Google Shape;501;p58"/>
          <p:cNvSpPr txBox="1">
            <a:spLocks noGrp="1"/>
          </p:cNvSpPr>
          <p:nvPr>
            <p:ph type="body" idx="1"/>
          </p:nvPr>
        </p:nvSpPr>
        <p:spPr>
          <a:xfrm>
            <a:off x="153525" y="1453525"/>
            <a:ext cx="4233300" cy="20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forest plot, the most striking finding is that having suicidal thoughts is by far the strongest predictor (odds ratio ≈ 12). Academic Pressure also exerts a sizable effect (OR ≈ 2.3), while higher Financial Stress (OR ≈ 1.76) and certain Dietary Habits (especially category 4 with OR ≈ 3.0) significantly raise the odds of depression. Family History of Mental Illness shows a modest yet significant impact (OR ≈ 1.27), whereas Sleep Duration appears protective (OR &lt; 1), indicating that more sleep lowers depression risk. Gender is effectively neutral (OR near 1), and CGPA has only a small positive effect. Overall, these results confirm that stress-related factors, suicidal ideation, and unhealthy habits are key drivers of depression, whereas adequate sleep helps mitigate risk.</a:t>
            </a:r>
            <a:endParaRPr/>
          </a:p>
        </p:txBody>
      </p:sp>
      <p:sp>
        <p:nvSpPr>
          <p:cNvPr id="502" name="Google Shape;502;p5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18</a:t>
            </a:fld>
            <a:endParaRPr/>
          </a:p>
        </p:txBody>
      </p:sp>
      <p:pic>
        <p:nvPicPr>
          <p:cNvPr id="503" name="Google Shape;503;p58"/>
          <p:cNvPicPr preferRelativeResize="0"/>
          <p:nvPr/>
        </p:nvPicPr>
        <p:blipFill>
          <a:blip r:embed="rId3">
            <a:alphaModFix/>
          </a:blip>
          <a:stretch>
            <a:fillRect/>
          </a:stretch>
        </p:blipFill>
        <p:spPr>
          <a:xfrm>
            <a:off x="4386820" y="329474"/>
            <a:ext cx="4609356" cy="2080200"/>
          </a:xfrm>
          <a:prstGeom prst="rect">
            <a:avLst/>
          </a:prstGeom>
          <a:noFill/>
          <a:ln>
            <a:noFill/>
          </a:ln>
        </p:spPr>
      </p:pic>
      <p:pic>
        <p:nvPicPr>
          <p:cNvPr id="504" name="Google Shape;504;p58"/>
          <p:cNvPicPr preferRelativeResize="0"/>
          <p:nvPr/>
        </p:nvPicPr>
        <p:blipFill>
          <a:blip r:embed="rId4">
            <a:alphaModFix/>
          </a:blip>
          <a:stretch>
            <a:fillRect/>
          </a:stretch>
        </p:blipFill>
        <p:spPr>
          <a:xfrm>
            <a:off x="4482450" y="2475400"/>
            <a:ext cx="4418100" cy="258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9"/>
          <p:cNvSpPr txBox="1">
            <a:spLocks noGrp="1"/>
          </p:cNvSpPr>
          <p:nvPr>
            <p:ph type="title"/>
          </p:nvPr>
        </p:nvSpPr>
        <p:spPr>
          <a:xfrm>
            <a:off x="476375" y="318975"/>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10" name="Google Shape;510;p59"/>
          <p:cNvSpPr txBox="1">
            <a:spLocks noGrp="1"/>
          </p:cNvSpPr>
          <p:nvPr>
            <p:ph type="body" idx="1"/>
          </p:nvPr>
        </p:nvSpPr>
        <p:spPr>
          <a:xfrm>
            <a:off x="476375" y="723800"/>
            <a:ext cx="8046300" cy="4329900"/>
          </a:xfrm>
          <a:prstGeom prst="rect">
            <a:avLst/>
          </a:prstGeom>
        </p:spPr>
        <p:txBody>
          <a:bodyPr spcFirstLastPara="1" wrap="square" lIns="91425" tIns="91425" rIns="91425" bIns="91425" anchor="t" anchorCtr="0">
            <a:noAutofit/>
          </a:bodyPr>
          <a:lstStyle/>
          <a:p>
            <a:pPr marL="0" lvl="0" indent="0" algn="l" rtl="0">
              <a:lnSpc>
                <a:spcPct val="125000"/>
              </a:lnSpc>
              <a:spcBef>
                <a:spcPts val="1400"/>
              </a:spcBef>
              <a:spcAft>
                <a:spcPts val="0"/>
              </a:spcAft>
              <a:buNone/>
            </a:pPr>
            <a:r>
              <a:rPr lang="en" sz="1100" b="1">
                <a:latin typeface="Arial"/>
                <a:ea typeface="Arial"/>
                <a:cs typeface="Arial"/>
                <a:sym typeface="Arial"/>
              </a:rPr>
              <a:t>Academic Pressure is the Strongest Predictor</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Shows the highest F-value (</a:t>
            </a:r>
            <a:r>
              <a:rPr lang="en" sz="1100">
                <a:latin typeface="Roboto Mono"/>
                <a:ea typeface="Roboto Mono"/>
                <a:cs typeface="Roboto Mono"/>
                <a:sym typeface="Roboto Mono"/>
              </a:rPr>
              <a:t>8112.40</a:t>
            </a:r>
            <a:r>
              <a:rPr lang="en" sz="1100">
                <a:latin typeface="Arial"/>
                <a:ea typeface="Arial"/>
                <a:cs typeface="Arial"/>
                <a:sym typeface="Arial"/>
              </a:rPr>
              <a:t>) and strongest correlation with depression.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Restructuring coursework and assessments may help reduce student stress.</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Sleep and Work/Study Balance Matter</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Students sleeping less than 6 hours had significantly higher depression scores.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Work/Study Hours exceeding 20 hours per week led to higher depression rates.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Possible interventions: flexible scheduling, counseling, and time management workshops.</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Suicidal Thoughts &amp; Family History are Critical Risk Factors</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Suicidal Thoughts had a p-value &lt; 0.01, indicating strong association with depression.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Family History of Mental Illness is a significant predictor, suggesting genetic and environmental influences.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Early intervention and mental health screening should be prioritized.</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Dietary Habits Influence Mental Health</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Healthier dietary habits correlated with lower depression levels.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Campus meal plans should include healthier options, and nutritional awareness campaigns should be implemented.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pic>
        <p:nvPicPr>
          <p:cNvPr id="511" name="Google Shape;511;p59"/>
          <p:cNvPicPr preferRelativeResize="0"/>
          <p:nvPr/>
        </p:nvPicPr>
        <p:blipFill>
          <a:blip r:embed="rId3">
            <a:alphaModFix/>
          </a:blip>
          <a:stretch>
            <a:fillRect/>
          </a:stretch>
        </p:blipFill>
        <p:spPr>
          <a:xfrm>
            <a:off x="6606950" y="378550"/>
            <a:ext cx="2493674" cy="2493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body" idx="1"/>
          </p:nvPr>
        </p:nvSpPr>
        <p:spPr>
          <a:xfrm>
            <a:off x="377725" y="1214850"/>
            <a:ext cx="4587300" cy="4448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Goal:</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Our goal is to forecast depression in students by identifying and quantifying the diverse factors that contribute to depressive outcomes.</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Motivation:</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By detecting early warning signs, we aim to prevent suicidal thoughts and create an environment where students can fully enjoy and benefit from their school experience.</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Approach:</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We employ a multi-faceted approach:</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b="1">
                <a:solidFill>
                  <a:srgbClr val="000000"/>
                </a:solidFill>
                <a:latin typeface="Arial"/>
                <a:ea typeface="Arial"/>
                <a:cs typeface="Arial"/>
                <a:sym typeface="Arial"/>
              </a:rPr>
              <a:t>Statistical Analysis:</a:t>
            </a:r>
            <a:r>
              <a:rPr lang="en" sz="900">
                <a:solidFill>
                  <a:srgbClr val="000000"/>
                </a:solidFill>
                <a:latin typeface="Arial"/>
                <a:ea typeface="Arial"/>
                <a:cs typeface="Arial"/>
                <a:sym typeface="Arial"/>
              </a:rPr>
              <a:t> Utilize ANOVA and Chi-Square tests to uncover significant differences between depressed and non-depressed groups.</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b="1">
                <a:solidFill>
                  <a:srgbClr val="000000"/>
                </a:solidFill>
                <a:latin typeface="Arial"/>
                <a:ea typeface="Arial"/>
                <a:cs typeface="Arial"/>
                <a:sym typeface="Arial"/>
              </a:rPr>
              <a:t>Machine Learning:</a:t>
            </a:r>
            <a:r>
              <a:rPr lang="en" sz="900">
                <a:solidFill>
                  <a:srgbClr val="000000"/>
                </a:solidFill>
                <a:latin typeface="Arial"/>
                <a:ea typeface="Arial"/>
                <a:cs typeface="Arial"/>
                <a:sym typeface="Arial"/>
              </a:rPr>
              <a:t> Develop predictive models with Logistic Regression and Random Forests to forecast depression.</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b="1">
                <a:solidFill>
                  <a:srgbClr val="000000"/>
                </a:solidFill>
                <a:latin typeface="Arial"/>
                <a:ea typeface="Arial"/>
                <a:cs typeface="Arial"/>
                <a:sym typeface="Arial"/>
              </a:rPr>
              <a:t>Data Visualization:</a:t>
            </a:r>
            <a:r>
              <a:rPr lang="en" sz="900">
                <a:solidFill>
                  <a:srgbClr val="000000"/>
                </a:solidFill>
                <a:latin typeface="Arial"/>
                <a:ea typeface="Arial"/>
                <a:cs typeface="Arial"/>
                <a:sym typeface="Arial"/>
              </a:rPr>
              <a:t> Leverage visual tools to interpret key predictors, thereby enhancing the actionable insights derived from the analysis.</a:t>
            </a:r>
            <a:endParaRPr sz="900">
              <a:solidFill>
                <a:srgbClr val="000000"/>
              </a:solidFill>
              <a:latin typeface="Arial"/>
              <a:ea typeface="Arial"/>
              <a:cs typeface="Arial"/>
              <a:sym typeface="Arial"/>
            </a:endParaRPr>
          </a:p>
          <a:p>
            <a:pPr marL="0" lvl="0" indent="0" algn="l" rtl="0">
              <a:spcBef>
                <a:spcPts val="1200"/>
              </a:spcBef>
              <a:spcAft>
                <a:spcPts val="0"/>
              </a:spcAft>
              <a:buNone/>
            </a:pPr>
            <a:endParaRPr sz="1000"/>
          </a:p>
        </p:txBody>
      </p:sp>
      <p:pic>
        <p:nvPicPr>
          <p:cNvPr id="348" name="Google Shape;348;p42" descr="Person working on a laptop while holding a smartphone."/>
          <p:cNvPicPr preferRelativeResize="0">
            <a:picLocks noGrp="1"/>
          </p:cNvPicPr>
          <p:nvPr>
            <p:ph type="pic" idx="2"/>
          </p:nvPr>
        </p:nvPicPr>
        <p:blipFill rotWithShape="1">
          <a:blip r:embed="rId3">
            <a:alphaModFix/>
          </a:blip>
          <a:srcRect t="5877" b="5877"/>
          <a:stretch/>
        </p:blipFill>
        <p:spPr>
          <a:xfrm>
            <a:off x="5039775" y="203250"/>
            <a:ext cx="3905400" cy="2298600"/>
          </a:xfrm>
          <a:prstGeom prst="roundRect">
            <a:avLst>
              <a:gd name="adj" fmla="val 16667"/>
            </a:avLst>
          </a:prstGeom>
        </p:spPr>
      </p:pic>
      <p:pic>
        <p:nvPicPr>
          <p:cNvPr id="349" name="Google Shape;349;p42" descr="Office workers collaborating around a computer."/>
          <p:cNvPicPr preferRelativeResize="0">
            <a:picLocks noGrp="1"/>
          </p:cNvPicPr>
          <p:nvPr>
            <p:ph type="pic" idx="3"/>
          </p:nvPr>
        </p:nvPicPr>
        <p:blipFill rotWithShape="1">
          <a:blip r:embed="rId4">
            <a:alphaModFix/>
          </a:blip>
          <a:srcRect t="3531" b="3531"/>
          <a:stretch/>
        </p:blipFill>
        <p:spPr>
          <a:xfrm>
            <a:off x="5039775" y="2624675"/>
            <a:ext cx="3905400" cy="2298600"/>
          </a:xfrm>
          <a:prstGeom prst="roundRect">
            <a:avLst>
              <a:gd name="adj" fmla="val 16667"/>
            </a:avLst>
          </a:prstGeom>
        </p:spPr>
      </p:pic>
      <p:sp>
        <p:nvSpPr>
          <p:cNvPr id="350" name="Google Shape;350;p42"/>
          <p:cNvSpPr txBox="1">
            <a:spLocks noGrp="1"/>
          </p:cNvSpPr>
          <p:nvPr>
            <p:ph type="title"/>
          </p:nvPr>
        </p:nvSpPr>
        <p:spPr>
          <a:xfrm>
            <a:off x="452575" y="596800"/>
            <a:ext cx="4263600" cy="77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Introduction</a:t>
            </a:r>
            <a:endParaRPr/>
          </a:p>
        </p:txBody>
      </p:sp>
      <p:sp>
        <p:nvSpPr>
          <p:cNvPr id="351" name="Google Shape;351;p4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0"/>
          <p:cNvSpPr txBox="1">
            <a:spLocks noGrp="1"/>
          </p:cNvSpPr>
          <p:nvPr>
            <p:ph type="title"/>
          </p:nvPr>
        </p:nvSpPr>
        <p:spPr>
          <a:xfrm>
            <a:off x="476375" y="242775"/>
            <a:ext cx="80907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Dashboard Overview</a:t>
            </a:r>
            <a:endParaRPr/>
          </a:p>
        </p:txBody>
      </p:sp>
      <p:pic>
        <p:nvPicPr>
          <p:cNvPr id="517" name="Google Shape;517;p60" title="Dashboard.mp4">
            <a:hlinkClick r:id="rId3"/>
          </p:cNvPr>
          <p:cNvPicPr preferRelativeResize="0"/>
          <p:nvPr/>
        </p:nvPicPr>
        <p:blipFill>
          <a:blip r:embed="rId4">
            <a:alphaModFix/>
          </a:blip>
          <a:stretch>
            <a:fillRect/>
          </a:stretch>
        </p:blipFill>
        <p:spPr>
          <a:xfrm>
            <a:off x="1612500" y="1188150"/>
            <a:ext cx="6256332" cy="33380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452575" y="596800"/>
            <a:ext cx="6868800" cy="10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357" name="Google Shape;357;p43"/>
          <p:cNvSpPr txBox="1">
            <a:spLocks noGrp="1"/>
          </p:cNvSpPr>
          <p:nvPr>
            <p:ph type="body" idx="1"/>
          </p:nvPr>
        </p:nvSpPr>
        <p:spPr>
          <a:xfrm>
            <a:off x="603950" y="2502800"/>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marL="0" lvl="0" indent="0" algn="l" rtl="0">
              <a:spcBef>
                <a:spcPts val="0"/>
              </a:spcBef>
              <a:spcAft>
                <a:spcPts val="0"/>
              </a:spcAft>
              <a:buNone/>
            </a:pPr>
            <a:endParaRPr/>
          </a:p>
        </p:txBody>
      </p:sp>
      <p:sp>
        <p:nvSpPr>
          <p:cNvPr id="358" name="Google Shape;358;p43"/>
          <p:cNvSpPr txBox="1">
            <a:spLocks noGrp="1"/>
          </p:cNvSpPr>
          <p:nvPr>
            <p:ph type="body" idx="2"/>
          </p:nvPr>
        </p:nvSpPr>
        <p:spPr>
          <a:xfrm>
            <a:off x="2601838" y="2502800"/>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Machine Learning models we build on our database to predict student’s depression based on certain factors </a:t>
            </a: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359" name="Google Shape;359;p43"/>
          <p:cNvSpPr txBox="1">
            <a:spLocks noGrp="1"/>
          </p:cNvSpPr>
          <p:nvPr>
            <p:ph type="body" idx="3"/>
          </p:nvPr>
        </p:nvSpPr>
        <p:spPr>
          <a:xfrm>
            <a:off x="4601450" y="2502800"/>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a:t>
            </a: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360" name="Google Shape;360;p43"/>
          <p:cNvSpPr txBox="1">
            <a:spLocks noGrp="1"/>
          </p:cNvSpPr>
          <p:nvPr>
            <p:ph type="body" idx="4"/>
          </p:nvPr>
        </p:nvSpPr>
        <p:spPr>
          <a:xfrm>
            <a:off x="6602800" y="2380750"/>
            <a:ext cx="16413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r>
              <a:rPr lang="en"/>
              <a:t>Embedded charts to better analyse student’s mental behaviours with regards to certain feature sets </a:t>
            </a:r>
            <a:endParaRPr/>
          </a:p>
          <a:p>
            <a:pPr marL="0" lvl="0" indent="0" algn="l" rtl="0">
              <a:spcBef>
                <a:spcPts val="0"/>
              </a:spcBef>
              <a:spcAft>
                <a:spcPts val="0"/>
              </a:spcAft>
              <a:buNone/>
            </a:pPr>
            <a:endParaRPr/>
          </a:p>
        </p:txBody>
      </p:sp>
      <p:sp>
        <p:nvSpPr>
          <p:cNvPr id="361" name="Google Shape;361;p43"/>
          <p:cNvSpPr/>
          <p:nvPr/>
        </p:nvSpPr>
        <p:spPr>
          <a:xfrm>
            <a:off x="556250"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Inter SemiBold"/>
                <a:ea typeface="Inter SemiBold"/>
                <a:cs typeface="Inter SemiBold"/>
                <a:sym typeface="Inter SemiBold"/>
              </a:rPr>
              <a:t>Data Processing</a:t>
            </a:r>
            <a:endParaRPr>
              <a:solidFill>
                <a:schemeClr val="dk2"/>
              </a:solidFill>
              <a:latin typeface="Inter SemiBold"/>
              <a:ea typeface="Inter SemiBold"/>
              <a:cs typeface="Inter SemiBold"/>
              <a:sym typeface="Inter SemiBold"/>
            </a:endParaRPr>
          </a:p>
        </p:txBody>
      </p:sp>
      <p:sp>
        <p:nvSpPr>
          <p:cNvPr id="362" name="Google Shape;362;p43"/>
          <p:cNvSpPr/>
          <p:nvPr/>
        </p:nvSpPr>
        <p:spPr>
          <a:xfrm>
            <a:off x="2550692"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ML Model</a:t>
            </a:r>
            <a:endParaRPr>
              <a:solidFill>
                <a:schemeClr val="dk2"/>
              </a:solidFill>
              <a:latin typeface="Inter SemiBold"/>
              <a:ea typeface="Inter SemiBold"/>
              <a:cs typeface="Inter SemiBold"/>
              <a:sym typeface="Inter SemiBold"/>
            </a:endParaRPr>
          </a:p>
        </p:txBody>
      </p:sp>
      <p:sp>
        <p:nvSpPr>
          <p:cNvPr id="363" name="Google Shape;363;p43"/>
          <p:cNvSpPr/>
          <p:nvPr/>
        </p:nvSpPr>
        <p:spPr>
          <a:xfrm>
            <a:off x="4545133"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Validation</a:t>
            </a:r>
            <a:endParaRPr>
              <a:solidFill>
                <a:schemeClr val="dk2"/>
              </a:solidFill>
              <a:latin typeface="Inter SemiBold"/>
              <a:ea typeface="Inter SemiBold"/>
              <a:cs typeface="Inter SemiBold"/>
              <a:sym typeface="Inter SemiBold"/>
            </a:endParaRPr>
          </a:p>
        </p:txBody>
      </p:sp>
      <p:sp>
        <p:nvSpPr>
          <p:cNvPr id="364" name="Google Shape;364;p43"/>
          <p:cNvSpPr/>
          <p:nvPr/>
        </p:nvSpPr>
        <p:spPr>
          <a:xfrm>
            <a:off x="6539575"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Visualization</a:t>
            </a:r>
            <a:endParaRPr>
              <a:solidFill>
                <a:schemeClr val="dk2"/>
              </a:solidFill>
              <a:latin typeface="Inter SemiBold"/>
              <a:ea typeface="Inter SemiBold"/>
              <a:cs typeface="Inter SemiBold"/>
              <a:sym typeface="Inter SemiBold"/>
            </a:endParaRPr>
          </a:p>
        </p:txBody>
      </p:sp>
      <p:sp>
        <p:nvSpPr>
          <p:cNvPr id="365" name="Google Shape;365;p43"/>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3</a:t>
            </a:fld>
            <a:endParaRPr/>
          </a:p>
        </p:txBody>
      </p:sp>
      <p:cxnSp>
        <p:nvCxnSpPr>
          <p:cNvPr id="366" name="Google Shape;366;p43"/>
          <p:cNvCxnSpPr/>
          <p:nvPr/>
        </p:nvCxnSpPr>
        <p:spPr>
          <a:xfrm>
            <a:off x="2423550"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67" name="Google Shape;367;p43"/>
          <p:cNvCxnSpPr/>
          <p:nvPr/>
        </p:nvCxnSpPr>
        <p:spPr>
          <a:xfrm>
            <a:off x="4421425"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68" name="Google Shape;368;p43"/>
          <p:cNvCxnSpPr/>
          <p:nvPr/>
        </p:nvCxnSpPr>
        <p:spPr>
          <a:xfrm>
            <a:off x="6422775" y="1935988"/>
            <a:ext cx="0" cy="2608500"/>
          </a:xfrm>
          <a:prstGeom prst="straightConnector1">
            <a:avLst/>
          </a:prstGeom>
          <a:noFill/>
          <a:ln w="9525" cap="flat" cmpd="sng">
            <a:solidFill>
              <a:schemeClr val="accent6"/>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74" name="Google Shape;374;p44"/>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Overview :)</a:t>
            </a:r>
            <a:endParaRPr/>
          </a:p>
        </p:txBody>
      </p:sp>
      <p:sp>
        <p:nvSpPr>
          <p:cNvPr id="375" name="Google Shape;375;p44"/>
          <p:cNvSpPr txBox="1">
            <a:spLocks noGrp="1"/>
          </p:cNvSpPr>
          <p:nvPr>
            <p:ph type="body" idx="1"/>
          </p:nvPr>
        </p:nvSpPr>
        <p:spPr>
          <a:xfrm>
            <a:off x="452575" y="1966775"/>
            <a:ext cx="4119300" cy="255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
              <a:t>Dataset Link: </a:t>
            </a:r>
            <a:r>
              <a:rPr lang="en" sz="1100" u="sng">
                <a:solidFill>
                  <a:schemeClr val="hlink"/>
                </a:solidFill>
                <a:latin typeface="Arial"/>
                <a:ea typeface="Arial"/>
                <a:cs typeface="Arial"/>
                <a:sym typeface="Arial"/>
                <a:hlinkClick r:id="rId3"/>
              </a:rPr>
              <a:t>Student Depression Dataset.</a:t>
            </a:r>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Size:</a:t>
            </a:r>
            <a:r>
              <a:rPr lang="en">
                <a:solidFill>
                  <a:srgbClr val="000000"/>
                </a:solidFill>
                <a:latin typeface="Arial"/>
                <a:ea typeface="Arial"/>
                <a:cs typeface="Arial"/>
                <a:sym typeface="Arial"/>
              </a:rPr>
              <a:t> 27,901 student records.</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Target Variable (y):</a:t>
            </a:r>
            <a:r>
              <a:rPr lang="en">
                <a:solidFill>
                  <a:srgbClr val="000000"/>
                </a:solidFill>
                <a:latin typeface="Arial"/>
                <a:ea typeface="Arial"/>
                <a:cs typeface="Arial"/>
                <a:sym typeface="Arial"/>
              </a:rPr>
              <a:t> Depression (binary: 0 = No, 1 = Yes).</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Key Features (X):</a:t>
            </a:r>
            <a:endParaRPr>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000000"/>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None/>
            </a:pPr>
            <a:endParaRPr/>
          </a:p>
          <a:p>
            <a:pPr marL="0" lvl="0" indent="0" algn="l" rtl="0">
              <a:spcBef>
                <a:spcPts val="0"/>
              </a:spcBef>
              <a:spcAft>
                <a:spcPts val="0"/>
              </a:spcAft>
              <a:buNone/>
            </a:pPr>
            <a:endParaRPr/>
          </a:p>
        </p:txBody>
      </p:sp>
      <p:sp>
        <p:nvSpPr>
          <p:cNvPr id="376" name="Google Shape;376;p44"/>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4</a:t>
            </a:fld>
            <a:endParaRPr/>
          </a:p>
        </p:txBody>
      </p:sp>
      <p:sp>
        <p:nvSpPr>
          <p:cNvPr id="377" name="Google Shape;377;p44"/>
          <p:cNvSpPr txBox="1"/>
          <p:nvPr/>
        </p:nvSpPr>
        <p:spPr>
          <a:xfrm>
            <a:off x="3085475" y="2887175"/>
            <a:ext cx="2264400" cy="192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t>Continuous:</a:t>
            </a:r>
            <a:r>
              <a:rPr lang="en" sz="1300"/>
              <a:t> </a:t>
            </a:r>
            <a:endParaRPr sz="1300"/>
          </a:p>
          <a:p>
            <a:pPr marL="457200" lvl="0" indent="-311150" algn="l" rtl="0">
              <a:lnSpc>
                <a:spcPct val="115000"/>
              </a:lnSpc>
              <a:spcBef>
                <a:spcPts val="1200"/>
              </a:spcBef>
              <a:spcAft>
                <a:spcPts val="0"/>
              </a:spcAft>
              <a:buSzPts val="1300"/>
              <a:buAutoNum type="arabicPeriod"/>
            </a:pPr>
            <a:r>
              <a:rPr lang="en" sz="1300"/>
              <a:t>Academic Pressure</a:t>
            </a:r>
            <a:endParaRPr sz="1300"/>
          </a:p>
          <a:p>
            <a:pPr marL="457200" lvl="0" indent="-311150" algn="l" rtl="0">
              <a:lnSpc>
                <a:spcPct val="115000"/>
              </a:lnSpc>
              <a:spcBef>
                <a:spcPts val="0"/>
              </a:spcBef>
              <a:spcAft>
                <a:spcPts val="0"/>
              </a:spcAft>
              <a:buSzPts val="1300"/>
              <a:buAutoNum type="arabicPeriod"/>
            </a:pPr>
            <a:r>
              <a:rPr lang="en" sz="1300"/>
              <a:t>Work/Study Hours</a:t>
            </a:r>
            <a:endParaRPr sz="1300"/>
          </a:p>
          <a:p>
            <a:pPr marL="457200" lvl="0" indent="-311150" algn="l" rtl="0">
              <a:lnSpc>
                <a:spcPct val="115000"/>
              </a:lnSpc>
              <a:spcBef>
                <a:spcPts val="0"/>
              </a:spcBef>
              <a:spcAft>
                <a:spcPts val="0"/>
              </a:spcAft>
              <a:buSzPts val="1300"/>
              <a:buAutoNum type="arabicPeriod"/>
            </a:pPr>
            <a:r>
              <a:rPr lang="en" sz="1300"/>
              <a:t> Financial Stress</a:t>
            </a:r>
            <a:endParaRPr sz="1300"/>
          </a:p>
          <a:p>
            <a:pPr marL="457200" lvl="0" indent="-311150" algn="l" rtl="0">
              <a:lnSpc>
                <a:spcPct val="115000"/>
              </a:lnSpc>
              <a:spcBef>
                <a:spcPts val="0"/>
              </a:spcBef>
              <a:spcAft>
                <a:spcPts val="0"/>
              </a:spcAft>
              <a:buSzPts val="1300"/>
              <a:buAutoNum type="arabicPeriod"/>
            </a:pPr>
            <a:r>
              <a:rPr lang="en" sz="1300"/>
              <a:t>Sleep Duration</a:t>
            </a:r>
            <a:endParaRPr sz="1300"/>
          </a:p>
          <a:p>
            <a:pPr marL="457200" lvl="0" indent="-311150" algn="l" rtl="0">
              <a:lnSpc>
                <a:spcPct val="115000"/>
              </a:lnSpc>
              <a:spcBef>
                <a:spcPts val="0"/>
              </a:spcBef>
              <a:spcAft>
                <a:spcPts val="0"/>
              </a:spcAft>
              <a:buSzPts val="1300"/>
              <a:buAutoNum type="arabicPeriod"/>
            </a:pPr>
            <a:r>
              <a:rPr lang="en" sz="1300"/>
              <a:t> CGPA</a:t>
            </a:r>
            <a:endParaRPr sz="1300">
              <a:solidFill>
                <a:schemeClr val="dk2"/>
              </a:solidFill>
              <a:latin typeface="Inter"/>
              <a:ea typeface="Inter"/>
              <a:cs typeface="Inter"/>
              <a:sym typeface="Inter"/>
            </a:endParaRPr>
          </a:p>
        </p:txBody>
      </p:sp>
      <p:sp>
        <p:nvSpPr>
          <p:cNvPr id="378" name="Google Shape;378;p44"/>
          <p:cNvSpPr txBox="1"/>
          <p:nvPr/>
        </p:nvSpPr>
        <p:spPr>
          <a:xfrm>
            <a:off x="141150" y="2940650"/>
            <a:ext cx="3047700" cy="145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t>Categorical:</a:t>
            </a:r>
            <a:r>
              <a:rPr lang="en" sz="1300"/>
              <a:t> </a:t>
            </a:r>
            <a:endParaRPr sz="1300"/>
          </a:p>
          <a:p>
            <a:pPr marL="457200" lvl="0" indent="-311150" algn="l" rtl="0">
              <a:lnSpc>
                <a:spcPct val="115000"/>
              </a:lnSpc>
              <a:spcBef>
                <a:spcPts val="1200"/>
              </a:spcBef>
              <a:spcAft>
                <a:spcPts val="0"/>
              </a:spcAft>
              <a:buSzPts val="1300"/>
              <a:buAutoNum type="arabicPeriod"/>
            </a:pPr>
            <a:r>
              <a:rPr lang="en" sz="1300"/>
              <a:t>Dietary Habits</a:t>
            </a:r>
            <a:endParaRPr sz="1300"/>
          </a:p>
          <a:p>
            <a:pPr marL="457200" lvl="0" indent="-311150" algn="l" rtl="0">
              <a:lnSpc>
                <a:spcPct val="115000"/>
              </a:lnSpc>
              <a:spcBef>
                <a:spcPts val="0"/>
              </a:spcBef>
              <a:spcAft>
                <a:spcPts val="0"/>
              </a:spcAft>
              <a:buSzPts val="1300"/>
              <a:buAutoNum type="arabicPeriod"/>
            </a:pPr>
            <a:r>
              <a:rPr lang="en" sz="1300"/>
              <a:t>Family History of Mental Illness</a:t>
            </a:r>
            <a:endParaRPr sz="1300"/>
          </a:p>
          <a:p>
            <a:pPr marL="457200" lvl="0" indent="-311150" algn="l" rtl="0">
              <a:lnSpc>
                <a:spcPct val="115000"/>
              </a:lnSpc>
              <a:spcBef>
                <a:spcPts val="0"/>
              </a:spcBef>
              <a:spcAft>
                <a:spcPts val="0"/>
              </a:spcAft>
              <a:buSzPts val="1300"/>
              <a:buAutoNum type="arabicPeriod"/>
            </a:pPr>
            <a:r>
              <a:rPr lang="en" sz="1300"/>
              <a:t> Suicidal Thoughts</a:t>
            </a:r>
            <a:endParaRPr sz="1300"/>
          </a:p>
          <a:p>
            <a:pPr marL="457200" lvl="0" indent="-311150" algn="l" rtl="0">
              <a:lnSpc>
                <a:spcPct val="115000"/>
              </a:lnSpc>
              <a:spcBef>
                <a:spcPts val="0"/>
              </a:spcBef>
              <a:spcAft>
                <a:spcPts val="0"/>
              </a:spcAft>
              <a:buSzPts val="1300"/>
              <a:buAutoNum type="arabicPeriod"/>
            </a:pPr>
            <a:r>
              <a:rPr lang="en" sz="1300"/>
              <a:t>Gender.</a:t>
            </a:r>
            <a:endParaRPr sz="1300">
              <a:solidFill>
                <a:schemeClr val="dk2"/>
              </a:solidFill>
              <a:latin typeface="Inter"/>
              <a:ea typeface="Inter"/>
              <a:cs typeface="Inter"/>
              <a:sym typeface="Inter"/>
            </a:endParaRPr>
          </a:p>
        </p:txBody>
      </p:sp>
      <p:pic>
        <p:nvPicPr>
          <p:cNvPr id="379" name="Google Shape;379;p44"/>
          <p:cNvPicPr preferRelativeResize="0"/>
          <p:nvPr/>
        </p:nvPicPr>
        <p:blipFill>
          <a:blip r:embed="rId4">
            <a:alphaModFix/>
          </a:blip>
          <a:stretch>
            <a:fillRect/>
          </a:stretch>
        </p:blipFill>
        <p:spPr>
          <a:xfrm>
            <a:off x="5545050" y="972300"/>
            <a:ext cx="3198900" cy="319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body" idx="2"/>
          </p:nvPr>
        </p:nvSpPr>
        <p:spPr>
          <a:xfrm>
            <a:off x="556525" y="3241300"/>
            <a:ext cx="2129700" cy="87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We removed or imputed missing values ( using medians) to ensure a clean dataset.</a:t>
            </a:r>
            <a:endParaRPr/>
          </a:p>
        </p:txBody>
      </p:sp>
      <p:sp>
        <p:nvSpPr>
          <p:cNvPr id="385" name="Google Shape;385;p45"/>
          <p:cNvSpPr txBox="1">
            <a:spLocks noGrp="1"/>
          </p:cNvSpPr>
          <p:nvPr>
            <p:ph type="body" idx="4"/>
          </p:nvPr>
        </p:nvSpPr>
        <p:spPr>
          <a:xfrm>
            <a:off x="2977950" y="3241300"/>
            <a:ext cx="1949100" cy="8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removed or imputed missing values to ensure a clean dataset.</a:t>
            </a:r>
            <a:endParaRPr/>
          </a:p>
        </p:txBody>
      </p:sp>
      <p:sp>
        <p:nvSpPr>
          <p:cNvPr id="386" name="Google Shape;386;p45"/>
          <p:cNvSpPr txBox="1">
            <a:spLocks noGrp="1"/>
          </p:cNvSpPr>
          <p:nvPr>
            <p:ph type="body" idx="6"/>
          </p:nvPr>
        </p:nvSpPr>
        <p:spPr>
          <a:xfrm>
            <a:off x="5097650" y="3064750"/>
            <a:ext cx="2052300" cy="10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conducted Chi-Square tests on categorical variables to examine their association with depression.</a:t>
            </a:r>
            <a:endParaRPr/>
          </a:p>
        </p:txBody>
      </p:sp>
      <p:sp>
        <p:nvSpPr>
          <p:cNvPr id="387" name="Google Shape;387;p45"/>
          <p:cNvSpPr txBox="1">
            <a:spLocks noGrp="1"/>
          </p:cNvSpPr>
          <p:nvPr>
            <p:ph type="title"/>
          </p:nvPr>
        </p:nvSpPr>
        <p:spPr>
          <a:xfrm>
            <a:off x="450850" y="447100"/>
            <a:ext cx="6767700" cy="8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 </a:t>
            </a:r>
            <a:endParaRPr/>
          </a:p>
        </p:txBody>
      </p:sp>
      <p:sp>
        <p:nvSpPr>
          <p:cNvPr id="388" name="Google Shape;388;p45"/>
          <p:cNvSpPr/>
          <p:nvPr/>
        </p:nvSpPr>
        <p:spPr>
          <a:xfrm>
            <a:off x="604975"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2500" b="1">
                <a:solidFill>
                  <a:schemeClr val="lt1"/>
                </a:solidFill>
                <a:latin typeface="Inter"/>
                <a:ea typeface="Inter"/>
                <a:cs typeface="Inter"/>
                <a:sym typeface="Inter"/>
              </a:rPr>
            </a:br>
            <a:endParaRPr sz="1700">
              <a:solidFill>
                <a:schemeClr val="lt1"/>
              </a:solidFill>
              <a:latin typeface="Inter"/>
              <a:ea typeface="Inter"/>
              <a:cs typeface="Inter"/>
              <a:sym typeface="Inter"/>
            </a:endParaRPr>
          </a:p>
        </p:txBody>
      </p:sp>
      <p:sp>
        <p:nvSpPr>
          <p:cNvPr id="389" name="Google Shape;389;p45"/>
          <p:cNvSpPr/>
          <p:nvPr/>
        </p:nvSpPr>
        <p:spPr>
          <a:xfrm>
            <a:off x="3031000"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Inter"/>
                <a:ea typeface="Inter"/>
                <a:cs typeface="Inter"/>
                <a:sym typeface="Inter"/>
              </a:rPr>
              <a:t>   </a:t>
            </a:r>
            <a:br>
              <a:rPr lang="en" sz="2500" b="1">
                <a:solidFill>
                  <a:schemeClr val="lt1"/>
                </a:solidFill>
                <a:latin typeface="Inter"/>
                <a:ea typeface="Inter"/>
                <a:cs typeface="Inter"/>
                <a:sym typeface="Inter"/>
              </a:rPr>
            </a:br>
            <a:r>
              <a:rPr lang="en" sz="2500" b="1">
                <a:solidFill>
                  <a:schemeClr val="lt1"/>
                </a:solidFill>
                <a:latin typeface="Inter"/>
                <a:ea typeface="Inter"/>
                <a:cs typeface="Inter"/>
                <a:sym typeface="Inter"/>
              </a:rPr>
              <a:t> </a:t>
            </a:r>
            <a:endParaRPr sz="1700">
              <a:solidFill>
                <a:schemeClr val="lt1"/>
              </a:solidFill>
              <a:latin typeface="Inter"/>
              <a:ea typeface="Inter"/>
              <a:cs typeface="Inter"/>
              <a:sym typeface="Inter"/>
            </a:endParaRPr>
          </a:p>
        </p:txBody>
      </p:sp>
      <p:sp>
        <p:nvSpPr>
          <p:cNvPr id="390" name="Google Shape;390;p45"/>
          <p:cNvSpPr/>
          <p:nvPr/>
        </p:nvSpPr>
        <p:spPr>
          <a:xfrm>
            <a:off x="5320094"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lt1"/>
                </a:solidFill>
                <a:latin typeface="Inter"/>
                <a:ea typeface="Inter"/>
                <a:cs typeface="Inter"/>
                <a:sym typeface="Inter"/>
              </a:rPr>
              <a:t>   </a:t>
            </a:r>
            <a:r>
              <a:rPr lang="en" sz="2100" b="1">
                <a:solidFill>
                  <a:schemeClr val="lt1"/>
                </a:solidFill>
                <a:latin typeface="Inter"/>
                <a:ea typeface="Inter"/>
                <a:cs typeface="Inter"/>
                <a:sym typeface="Inter"/>
              </a:rPr>
              <a:t>Chi Square</a:t>
            </a:r>
            <a:endParaRPr sz="2100">
              <a:solidFill>
                <a:schemeClr val="lt1"/>
              </a:solidFill>
              <a:latin typeface="Inter"/>
              <a:ea typeface="Inter"/>
              <a:cs typeface="Inter"/>
              <a:sym typeface="Inter"/>
            </a:endParaRPr>
          </a:p>
        </p:txBody>
      </p:sp>
      <p:sp>
        <p:nvSpPr>
          <p:cNvPr id="391" name="Google Shape;391;p45"/>
          <p:cNvSpPr txBox="1"/>
          <p:nvPr/>
        </p:nvSpPr>
        <p:spPr>
          <a:xfrm>
            <a:off x="3333000" y="1751275"/>
            <a:ext cx="1239000" cy="7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nter"/>
                <a:ea typeface="Inter"/>
                <a:cs typeface="Inter"/>
                <a:sym typeface="Inter"/>
              </a:rPr>
              <a:t> </a:t>
            </a:r>
            <a:r>
              <a:rPr lang="en" sz="1700" b="1">
                <a:solidFill>
                  <a:schemeClr val="lt1"/>
                </a:solidFill>
                <a:latin typeface="Inter"/>
                <a:ea typeface="Inter"/>
                <a:cs typeface="Inter"/>
                <a:sym typeface="Inter"/>
              </a:rPr>
              <a:t>Anova        Analysis</a:t>
            </a:r>
            <a:endParaRPr sz="1200">
              <a:solidFill>
                <a:schemeClr val="dk2"/>
              </a:solidFill>
              <a:latin typeface="Inter"/>
              <a:ea typeface="Inter"/>
              <a:cs typeface="Inter"/>
              <a:sym typeface="Inter"/>
            </a:endParaRPr>
          </a:p>
        </p:txBody>
      </p:sp>
      <p:sp>
        <p:nvSpPr>
          <p:cNvPr id="392" name="Google Shape;392;p45"/>
          <p:cNvSpPr txBox="1"/>
          <p:nvPr/>
        </p:nvSpPr>
        <p:spPr>
          <a:xfrm>
            <a:off x="811075" y="1909800"/>
            <a:ext cx="11952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Data      Cleaning</a:t>
            </a:r>
            <a:endParaRPr sz="1000">
              <a:solidFill>
                <a:schemeClr val="dk2"/>
              </a:solidFill>
              <a:latin typeface="Inter"/>
              <a:ea typeface="Inter"/>
              <a:cs typeface="Inter"/>
              <a:sym typeface="Inter"/>
            </a:endParaRPr>
          </a:p>
        </p:txBody>
      </p:sp>
      <p:sp>
        <p:nvSpPr>
          <p:cNvPr id="393" name="Google Shape;393;p45"/>
          <p:cNvSpPr/>
          <p:nvPr/>
        </p:nvSpPr>
        <p:spPr>
          <a:xfrm>
            <a:off x="7331144"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latin typeface="Inter"/>
              <a:ea typeface="Inter"/>
              <a:cs typeface="Inter"/>
              <a:sym typeface="Inter"/>
            </a:endParaRPr>
          </a:p>
        </p:txBody>
      </p:sp>
      <p:sp>
        <p:nvSpPr>
          <p:cNvPr id="394" name="Google Shape;394;p45"/>
          <p:cNvSpPr txBox="1"/>
          <p:nvPr/>
        </p:nvSpPr>
        <p:spPr>
          <a:xfrm>
            <a:off x="7331150" y="1877250"/>
            <a:ext cx="1687200" cy="9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1"/>
                </a:solidFill>
                <a:latin typeface="Inter"/>
                <a:ea typeface="Inter"/>
                <a:cs typeface="Inter"/>
                <a:sym typeface="Inter"/>
              </a:rPr>
              <a:t>Spearman Correlation</a:t>
            </a:r>
            <a:endParaRPr sz="1800" b="1">
              <a:solidFill>
                <a:schemeClr val="accent1"/>
              </a:solidFill>
              <a:latin typeface="Inter"/>
              <a:ea typeface="Inter"/>
              <a:cs typeface="Inter"/>
              <a:sym typeface="Inter"/>
            </a:endParaRPr>
          </a:p>
        </p:txBody>
      </p:sp>
      <p:sp>
        <p:nvSpPr>
          <p:cNvPr id="395" name="Google Shape;395;p45"/>
          <p:cNvSpPr txBox="1"/>
          <p:nvPr/>
        </p:nvSpPr>
        <p:spPr>
          <a:xfrm>
            <a:off x="7200200" y="3064750"/>
            <a:ext cx="1949100" cy="15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Inter"/>
                <a:ea typeface="Inter"/>
                <a:cs typeface="Inter"/>
                <a:sym typeface="Inter"/>
              </a:rPr>
              <a:t>Evaluated monotonic relationships between continuous predictors and depression, capturing non-linear associations that Pearson might miss.</a:t>
            </a:r>
            <a:endParaRPr sz="1200">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401" name="Google Shape;401;p46"/>
          <p:cNvSpPr txBox="1">
            <a:spLocks noGrp="1"/>
          </p:cNvSpPr>
          <p:nvPr>
            <p:ph type="title"/>
          </p:nvPr>
        </p:nvSpPr>
        <p:spPr>
          <a:xfrm>
            <a:off x="452575" y="596800"/>
            <a:ext cx="4418100" cy="9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Anova Analysis</a:t>
            </a:r>
            <a:endParaRPr/>
          </a:p>
        </p:txBody>
      </p:sp>
      <p:sp>
        <p:nvSpPr>
          <p:cNvPr id="402" name="Google Shape;402;p46"/>
          <p:cNvSpPr txBox="1">
            <a:spLocks noGrp="1"/>
          </p:cNvSpPr>
          <p:nvPr>
            <p:ph type="body" idx="1"/>
          </p:nvPr>
        </p:nvSpPr>
        <p:spPr>
          <a:xfrm>
            <a:off x="452575" y="1314500"/>
            <a:ext cx="3717900" cy="32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r>
              <a:rPr lang="en" sz="1100">
                <a:solidFill>
                  <a:srgbClr val="000000"/>
                </a:solidFill>
                <a:latin typeface="Arial"/>
                <a:ea typeface="Arial"/>
                <a:cs typeface="Arial"/>
                <a:sym typeface="Arial"/>
              </a:rPr>
              <a:t> Determine if continuous variables differ significantly between depressed and non-depressed students.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Key Findings: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Academic Pressure:</a:t>
            </a:r>
            <a:r>
              <a:rPr lang="en" sz="1100">
                <a:solidFill>
                  <a:srgbClr val="000000"/>
                </a:solidFill>
                <a:latin typeface="Arial"/>
                <a:ea typeface="Arial"/>
                <a:cs typeface="Arial"/>
                <a:sym typeface="Arial"/>
              </a:rPr>
              <a:t> Extremely high F-statistic (≈8121, p≈0) indicates strong differences.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Sleep Duration:</a:t>
            </a:r>
            <a:r>
              <a:rPr lang="en" sz="1100">
                <a:solidFill>
                  <a:srgbClr val="000000"/>
                </a:solidFill>
                <a:latin typeface="Arial"/>
                <a:ea typeface="Arial"/>
                <a:cs typeface="Arial"/>
                <a:sym typeface="Arial"/>
              </a:rPr>
              <a:t> Significant difference (F≈199, p&lt;5.57e-45).</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Work/Study Hours &amp; Dietary Habits:</a:t>
            </a:r>
            <a:r>
              <a:rPr lang="en" sz="1100">
                <a:solidFill>
                  <a:srgbClr val="000000"/>
                </a:solidFill>
                <a:latin typeface="Arial"/>
                <a:ea typeface="Arial"/>
                <a:cs typeface="Arial"/>
                <a:sym typeface="Arial"/>
              </a:rPr>
              <a:t> Also show highly significant differences.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CGPA:</a:t>
            </a:r>
            <a:r>
              <a:rPr lang="en" sz="1100">
                <a:solidFill>
                  <a:srgbClr val="000000"/>
                </a:solidFill>
                <a:latin typeface="Arial"/>
                <a:ea typeface="Arial"/>
                <a:cs typeface="Arial"/>
                <a:sym typeface="Arial"/>
              </a:rPr>
              <a:t> Even small differences are statistically significant (F≈13.77, p=2.07e-04).</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Conclusion:</a:t>
            </a:r>
            <a:r>
              <a:rPr lang="en" sz="1100">
                <a:solidFill>
                  <a:srgbClr val="000000"/>
                </a:solidFill>
                <a:latin typeface="Arial"/>
                <a:ea typeface="Arial"/>
                <a:cs typeface="Arial"/>
                <a:sym typeface="Arial"/>
              </a:rPr>
              <a:t> These results confirm that our continuous predictors are critical in distinguishing depression status, providing a robust foundation for our predictive models.</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403" name="Google Shape;403;p4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6</a:t>
            </a:fld>
            <a:endParaRPr/>
          </a:p>
        </p:txBody>
      </p:sp>
      <p:pic>
        <p:nvPicPr>
          <p:cNvPr id="404" name="Google Shape;404;p46"/>
          <p:cNvPicPr preferRelativeResize="0"/>
          <p:nvPr/>
        </p:nvPicPr>
        <p:blipFill>
          <a:blip r:embed="rId3">
            <a:alphaModFix/>
          </a:blip>
          <a:stretch>
            <a:fillRect/>
          </a:stretch>
        </p:blipFill>
        <p:spPr>
          <a:xfrm>
            <a:off x="5370200" y="387625"/>
            <a:ext cx="3330150" cy="2840701"/>
          </a:xfrm>
          <a:prstGeom prst="rect">
            <a:avLst/>
          </a:prstGeom>
          <a:noFill/>
          <a:ln>
            <a:noFill/>
          </a:ln>
        </p:spPr>
      </p:pic>
      <p:pic>
        <p:nvPicPr>
          <p:cNvPr id="405" name="Google Shape;405;p46"/>
          <p:cNvPicPr preferRelativeResize="0"/>
          <p:nvPr/>
        </p:nvPicPr>
        <p:blipFill>
          <a:blip r:embed="rId4">
            <a:alphaModFix/>
          </a:blip>
          <a:stretch>
            <a:fillRect/>
          </a:stretch>
        </p:blipFill>
        <p:spPr>
          <a:xfrm>
            <a:off x="4279471" y="3483596"/>
            <a:ext cx="4518600" cy="117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 Square</a:t>
            </a:r>
            <a:endParaRPr/>
          </a:p>
        </p:txBody>
      </p:sp>
      <p:sp>
        <p:nvSpPr>
          <p:cNvPr id="411" name="Google Shape;411;p47"/>
          <p:cNvSpPr txBox="1">
            <a:spLocks noGrp="1"/>
          </p:cNvSpPr>
          <p:nvPr>
            <p:ph type="body" idx="1"/>
          </p:nvPr>
        </p:nvSpPr>
        <p:spPr>
          <a:xfrm>
            <a:off x="388400" y="1250325"/>
            <a:ext cx="4329600" cy="33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Assesses the association between categorical variables and depression.</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Key Findings: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Dietary Habits:</a:t>
            </a:r>
            <a:r>
              <a:rPr lang="en" sz="1100">
                <a:solidFill>
                  <a:srgbClr val="000000"/>
                </a:solidFill>
                <a:latin typeface="Arial"/>
                <a:ea typeface="Arial"/>
                <a:cs typeface="Arial"/>
                <a:sym typeface="Arial"/>
              </a:rPr>
              <a:t> Strongly linked to depression (Chi² ≈1202.64, p&lt;1e-260).</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Suicidal Thoughts:</a:t>
            </a:r>
            <a:r>
              <a:rPr lang="en" sz="1100">
                <a:solidFill>
                  <a:srgbClr val="000000"/>
                </a:solidFill>
                <a:latin typeface="Arial"/>
                <a:ea typeface="Arial"/>
                <a:cs typeface="Arial"/>
                <a:sym typeface="Arial"/>
              </a:rPr>
              <a:t> Extremely significant association (Chi² ≈8323.87, p≈0).</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Family History of Mental Illness:</a:t>
            </a:r>
            <a:r>
              <a:rPr lang="en" sz="1100">
                <a:solidFill>
                  <a:srgbClr val="000000"/>
                </a:solidFill>
                <a:latin typeface="Arial"/>
                <a:ea typeface="Arial"/>
                <a:cs typeface="Arial"/>
                <a:sym typeface="Arial"/>
              </a:rPr>
              <a:t> Significant relationship (Chi² ≈79.43, p&lt;5e-19).</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Gender:</a:t>
            </a:r>
            <a:r>
              <a:rPr lang="en" sz="1100">
                <a:solidFill>
                  <a:srgbClr val="000000"/>
                </a:solidFill>
                <a:latin typeface="Arial"/>
                <a:ea typeface="Arial"/>
                <a:cs typeface="Arial"/>
                <a:sym typeface="Arial"/>
              </a:rPr>
              <a:t> No significant association (p≈0.77).</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Conclusion:</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 These tests confirm that categorical factors such as dietary habits, suicidal thoughts, and family history are critical predictors of depression, whereas gender does not play a significant role.</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412" name="Google Shape;412;p47"/>
          <p:cNvSpPr txBox="1"/>
          <p:nvPr/>
        </p:nvSpPr>
        <p:spPr>
          <a:xfrm>
            <a:off x="5757188" y="485475"/>
            <a:ext cx="24810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a:solidFill>
                  <a:schemeClr val="dk2"/>
                </a:solidFill>
                <a:latin typeface="Inter"/>
                <a:ea typeface="Inter"/>
                <a:cs typeface="Inter"/>
                <a:sym typeface="Inter"/>
              </a:rPr>
              <a:t>Mosaic Plots to represent Chi Square results</a:t>
            </a:r>
            <a:endParaRPr sz="1200" b="1" i="1">
              <a:solidFill>
                <a:schemeClr val="dk2"/>
              </a:solidFill>
              <a:latin typeface="Inter"/>
              <a:ea typeface="Inter"/>
              <a:cs typeface="Inter"/>
              <a:sym typeface="Inter"/>
            </a:endParaRPr>
          </a:p>
        </p:txBody>
      </p:sp>
      <p:pic>
        <p:nvPicPr>
          <p:cNvPr id="413" name="Google Shape;413;p47"/>
          <p:cNvPicPr preferRelativeResize="0"/>
          <p:nvPr/>
        </p:nvPicPr>
        <p:blipFill rotWithShape="1">
          <a:blip r:embed="rId3">
            <a:alphaModFix/>
          </a:blip>
          <a:srcRect r="25501"/>
          <a:stretch/>
        </p:blipFill>
        <p:spPr>
          <a:xfrm>
            <a:off x="5728825" y="1076375"/>
            <a:ext cx="2537725" cy="1853240"/>
          </a:xfrm>
          <a:prstGeom prst="rect">
            <a:avLst/>
          </a:prstGeom>
          <a:noFill/>
          <a:ln>
            <a:noFill/>
          </a:ln>
        </p:spPr>
      </p:pic>
      <p:pic>
        <p:nvPicPr>
          <p:cNvPr id="414" name="Google Shape;414;p47"/>
          <p:cNvPicPr preferRelativeResize="0"/>
          <p:nvPr/>
        </p:nvPicPr>
        <p:blipFill>
          <a:blip r:embed="rId4">
            <a:alphaModFix/>
          </a:blip>
          <a:stretch>
            <a:fillRect/>
          </a:stretch>
        </p:blipFill>
        <p:spPr>
          <a:xfrm>
            <a:off x="5728824" y="3021477"/>
            <a:ext cx="2537725" cy="1942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420" name="Google Shape;420;p48"/>
          <p:cNvSpPr txBox="1">
            <a:spLocks noGrp="1"/>
          </p:cNvSpPr>
          <p:nvPr>
            <p:ph type="title"/>
          </p:nvPr>
        </p:nvSpPr>
        <p:spPr>
          <a:xfrm>
            <a:off x="420875" y="2032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Spearmen</a:t>
            </a:r>
            <a:endParaRPr/>
          </a:p>
        </p:txBody>
      </p:sp>
      <p:sp>
        <p:nvSpPr>
          <p:cNvPr id="421" name="Google Shape;421;p48"/>
          <p:cNvSpPr txBox="1">
            <a:spLocks noGrp="1"/>
          </p:cNvSpPr>
          <p:nvPr>
            <p:ph type="body" idx="1"/>
          </p:nvPr>
        </p:nvSpPr>
        <p:spPr>
          <a:xfrm>
            <a:off x="336275" y="854675"/>
            <a:ext cx="4587300" cy="39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To assess the strength of monotonic relationships between numeric variables (including depression) using Spearman correlation.</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Method:</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Computed a Spearman correlation matrix for selected numeric columns (e.g., Age, Academic Pressure, CGPA, Study Satisfaction, Sleep Duration, Work/Study Hours, Financial Stress, Depression).</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Visualized the matrix using a heatmap to highlight positive or negative associations.</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Outcome:</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Spearman correlation confirms that key predictors such as Academic Pressure and Sleep Duration have significant associations with depression, reinforcing their inclusion in our model</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a:p>
        </p:txBody>
      </p:sp>
      <p:pic>
        <p:nvPicPr>
          <p:cNvPr id="422" name="Google Shape;422;p48"/>
          <p:cNvPicPr preferRelativeResize="0"/>
          <p:nvPr/>
        </p:nvPicPr>
        <p:blipFill>
          <a:blip r:embed="rId3">
            <a:alphaModFix/>
          </a:blip>
          <a:stretch>
            <a:fillRect/>
          </a:stretch>
        </p:blipFill>
        <p:spPr>
          <a:xfrm>
            <a:off x="4923573" y="533875"/>
            <a:ext cx="4325102" cy="352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Model</a:t>
            </a:r>
            <a:endParaRPr/>
          </a:p>
        </p:txBody>
      </p:sp>
      <p:sp>
        <p:nvSpPr>
          <p:cNvPr id="428" name="Google Shape;428;p49"/>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9" name="Google Shape;429;p49"/>
          <p:cNvPicPr preferRelativeResize="0">
            <a:picLocks noGrp="1"/>
          </p:cNvPicPr>
          <p:nvPr>
            <p:ph type="pic" idx="3"/>
          </p:nvPr>
        </p:nvPicPr>
        <p:blipFill rotWithShape="1">
          <a:blip r:embed="rId3">
            <a:alphaModFix/>
          </a:blip>
          <a:srcRect l="17117" r="17123"/>
          <a:stretch/>
        </p:blipFill>
        <p:spPr>
          <a:xfrm>
            <a:off x="5039775" y="196800"/>
            <a:ext cx="3905400" cy="4749900"/>
          </a:xfrm>
          <a:prstGeom prst="roundRect">
            <a:avLst>
              <a:gd name="adj" fmla="val 16667"/>
            </a:avLst>
          </a:prstGeom>
        </p:spPr>
      </p:pic>
    </p:spTree>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2086</Words>
  <Application>Microsoft Office PowerPoint</Application>
  <PresentationFormat>On-screen Show (16:9)</PresentationFormat>
  <Paragraphs>145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 Mono</vt:lpstr>
      <vt:lpstr>Arial</vt:lpstr>
      <vt:lpstr>Inter Light</vt:lpstr>
      <vt:lpstr>Inter</vt:lpstr>
      <vt:lpstr>Inter SemiBold</vt:lpstr>
      <vt:lpstr>Investor Pitch</vt:lpstr>
      <vt:lpstr>Predicting Depression in Students Using Machine Learning</vt:lpstr>
      <vt:lpstr>Introduction</vt:lpstr>
      <vt:lpstr>Project Timeline</vt:lpstr>
      <vt:lpstr>DataSet Overview :)</vt:lpstr>
      <vt:lpstr>Data Processing </vt:lpstr>
      <vt:lpstr>Anova Analysis</vt:lpstr>
      <vt:lpstr>Chi Square</vt:lpstr>
      <vt:lpstr>  Spearmen</vt:lpstr>
      <vt:lpstr>Machine Learning Model</vt:lpstr>
      <vt:lpstr>ML Models - 1</vt:lpstr>
      <vt:lpstr>Logistic Regression </vt:lpstr>
      <vt:lpstr>Random Forests</vt:lpstr>
      <vt:lpstr>Gradient Boosting</vt:lpstr>
      <vt:lpstr>Cross Validation</vt:lpstr>
      <vt:lpstr>Visualization</vt:lpstr>
      <vt:lpstr>PowerPoint Presentation</vt:lpstr>
      <vt:lpstr>Visualization conclusions</vt:lpstr>
      <vt:lpstr>Forest Plot</vt:lpstr>
      <vt:lpstr>Conclusion</vt:lpstr>
      <vt:lpstr>Dashboard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Aly Masani</cp:lastModifiedBy>
  <cp:revision>1</cp:revision>
  <dcterms:modified xsi:type="dcterms:W3CDTF">2025-03-09T20:09:38Z</dcterms:modified>
</cp:coreProperties>
</file>